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6" r:id="rId2"/>
  </p:sldMasterIdLst>
  <p:notesMasterIdLst>
    <p:notesMasterId r:id="rId28"/>
  </p:notesMasterIdLst>
  <p:handoutMasterIdLst>
    <p:handoutMasterId r:id="rId29"/>
  </p:handoutMasterIdLst>
  <p:sldIdLst>
    <p:sldId id="256" r:id="rId3"/>
    <p:sldId id="293" r:id="rId4"/>
    <p:sldId id="282" r:id="rId5"/>
    <p:sldId id="258" r:id="rId6"/>
    <p:sldId id="263" r:id="rId7"/>
    <p:sldId id="281" r:id="rId8"/>
    <p:sldId id="303" r:id="rId9"/>
    <p:sldId id="275" r:id="rId10"/>
    <p:sldId id="304" r:id="rId11"/>
    <p:sldId id="297" r:id="rId12"/>
    <p:sldId id="302" r:id="rId13"/>
    <p:sldId id="298" r:id="rId14"/>
    <p:sldId id="301" r:id="rId15"/>
    <p:sldId id="299" r:id="rId16"/>
    <p:sldId id="270" r:id="rId17"/>
    <p:sldId id="269" r:id="rId18"/>
    <p:sldId id="271" r:id="rId19"/>
    <p:sldId id="290" r:id="rId20"/>
    <p:sldId id="264" r:id="rId21"/>
    <p:sldId id="295" r:id="rId22"/>
    <p:sldId id="296" r:id="rId23"/>
    <p:sldId id="261" r:id="rId24"/>
    <p:sldId id="259" r:id="rId25"/>
    <p:sldId id="276" r:id="rId26"/>
    <p:sldId id="273" r:id="rId27"/>
  </p:sldIdLst>
  <p:sldSz cx="9144000" cy="6858000" type="screen4x3"/>
  <p:notesSz cx="6669088" cy="988536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292929"/>
    <a:srgbClr val="777777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0893" autoAdjust="0"/>
  </p:normalViewPr>
  <p:slideViewPr>
    <p:cSldViewPr>
      <p:cViewPr>
        <p:scale>
          <a:sx n="100" d="100"/>
          <a:sy n="100" d="100"/>
        </p:scale>
        <p:origin x="-1944" y="-552"/>
      </p:cViewPr>
      <p:guideLst>
        <p:guide orient="horz" pos="2160"/>
        <p:guide orient="horz" pos="663"/>
        <p:guide orient="horz" pos="16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48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48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4D8EF-E260-4014-AA86-BBF14B27CFD0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8963"/>
            <a:ext cx="2889250" cy="49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88963"/>
            <a:ext cx="2889250" cy="49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AFDE0-B697-40A4-AB58-40FB9A2D1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5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48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48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B44F-C043-42D0-B9AC-49CE2CBC5F13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41363"/>
            <a:ext cx="493871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95271"/>
            <a:ext cx="5335588" cy="444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8963"/>
            <a:ext cx="2889250" cy="49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88963"/>
            <a:ext cx="2889250" cy="49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B67F-9986-4891-AF0A-846000C4E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4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BB67F-9986-4891-AF0A-846000C4EC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dirty="0" smtClean="0"/>
              <a:t>Arvonlisäys eli jalostusarvo 4,98 mrd. €, joka 3 % Suomen bruttokansantuotteesta </a:t>
            </a:r>
            <a:br>
              <a:rPr lang="fi-FI" sz="1800" dirty="0" smtClean="0"/>
            </a:br>
            <a:r>
              <a:rPr lang="fi-FI" sz="1800" dirty="0" smtClean="0"/>
              <a:t>(suurempi kuin elintarviketeollisuuden, yli kaksi kertaa niin suuri kuin maatalouden ja moninkertainen verrattuna peliteollisuuteen)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800" dirty="0" smtClean="0"/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800" dirty="0" smtClean="0"/>
              <a:t>Syrjäalueilla merkitys</a:t>
            </a:r>
            <a:r>
              <a:rPr lang="fi-FI" sz="1800" baseline="0" dirty="0" smtClean="0"/>
              <a:t> kasvaa</a:t>
            </a:r>
          </a:p>
          <a:p>
            <a:pPr marL="742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800" dirty="0" smtClean="0">
                <a:solidFill>
                  <a:schemeClr val="tx1"/>
                </a:solidFill>
              </a:rPr>
              <a:t>Lapin kunnissa matkailun suorat tulot jopa puolet (MTI 2013)</a:t>
            </a: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800" dirty="0" smtClean="0"/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BB67F-9986-4891-AF0A-846000C4EC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8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BB67F-9986-4891-AF0A-846000C4EC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2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Matkailukoulutus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Koulutusasteiden ja -alojen asiantuntemuksen yhdistäminen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/>
              <a:t>M</a:t>
            </a:r>
            <a:r>
              <a:rPr lang="fi-FI" sz="1800" dirty="0" smtClean="0">
                <a:solidFill>
                  <a:schemeClr val="tx1"/>
                </a:solidFill>
              </a:rPr>
              <a:t>onialaiset ja moniasteiset, yksilölliset opintopolut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Tuore, laaja-alainen tietotaito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/>
              <a:t>Ammattitaitoisia ja työhönsä sitoutuneita asiantuntijoita</a:t>
            </a:r>
            <a:endParaRPr lang="fi-FI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Matkailututkimus 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/>
              <a:t>H</a:t>
            </a:r>
            <a:r>
              <a:rPr lang="fi-FI" sz="1800" dirty="0" smtClean="0">
                <a:solidFill>
                  <a:schemeClr val="tx1"/>
                </a:solidFill>
              </a:rPr>
              <a:t>uomioi yhteiskunnan moniulotteiset tarpeet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/>
              <a:t>T</a:t>
            </a:r>
            <a:r>
              <a:rPr lang="fi-FI" sz="1800" dirty="0" smtClean="0">
                <a:solidFill>
                  <a:schemeClr val="tx1"/>
                </a:solidFill>
              </a:rPr>
              <a:t>eoriaa kehittävää ja soveltavaa 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Työelämäyhteys, aktiivinen vuorovaikutus alan toimijoihin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/>
              <a:t>Tiedon tuottaminen toimijoiden käyttöön, matkailualan kehittämien</a:t>
            </a:r>
            <a:endParaRPr lang="fi-FI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Räätälöidyt matkailun koulutus- ja asiantuntijapalvelut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Yksi maan laajimmista alan kirjastoaineistoista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BB67F-9986-4891-AF0A-846000C4EC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7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Sijainti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matkailun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sydämessä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fi-FI" sz="1600" dirty="0" smtClean="0"/>
              <a:t>Tutkimus, opetus ja elinkeinoelämä kohtaavat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 err="1" smtClean="0"/>
              <a:t>Erinomainen</a:t>
            </a:r>
            <a:r>
              <a:rPr lang="en-US" sz="1600" dirty="0" smtClean="0"/>
              <a:t> </a:t>
            </a:r>
            <a:r>
              <a:rPr lang="en-US" sz="1600" dirty="0" err="1" smtClean="0"/>
              <a:t>ympäristö</a:t>
            </a:r>
            <a:r>
              <a:rPr lang="en-US" sz="1600" dirty="0" smtClean="0"/>
              <a:t> </a:t>
            </a:r>
            <a:r>
              <a:rPr lang="en-US" sz="1600" dirty="0" err="1" smtClean="0"/>
              <a:t>matkailun</a:t>
            </a:r>
            <a:r>
              <a:rPr lang="en-US" sz="1600" dirty="0" smtClean="0"/>
              <a:t> </a:t>
            </a:r>
            <a:r>
              <a:rPr lang="en-US" sz="1600" dirty="0" err="1" smtClean="0"/>
              <a:t>opiskelulle</a:t>
            </a:r>
            <a:r>
              <a:rPr lang="en-US" sz="1600" dirty="0" smtClean="0"/>
              <a:t>, </a:t>
            </a:r>
            <a:r>
              <a:rPr lang="en-US" sz="1600" dirty="0" err="1" smtClean="0"/>
              <a:t>tutkimukselle</a:t>
            </a:r>
            <a:r>
              <a:rPr lang="en-US" sz="1600" dirty="0" smtClean="0"/>
              <a:t> </a:t>
            </a:r>
            <a:r>
              <a:rPr lang="en-US" sz="1600" dirty="0" err="1" smtClean="0"/>
              <a:t>ja</a:t>
            </a:r>
            <a:r>
              <a:rPr lang="en-US" sz="1600" dirty="0" smtClean="0"/>
              <a:t> </a:t>
            </a:r>
            <a:r>
              <a:rPr lang="en-US" sz="1600" dirty="0" err="1" smtClean="0"/>
              <a:t>kehittämiselle</a:t>
            </a:r>
            <a:endParaRPr lang="en-US" sz="16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 err="1" smtClean="0"/>
              <a:t>Osaajia</a:t>
            </a:r>
            <a:r>
              <a:rPr lang="en-US" sz="1600" dirty="0" smtClean="0"/>
              <a:t> </a:t>
            </a:r>
            <a:r>
              <a:rPr lang="en-US" sz="1600" dirty="0" err="1" smtClean="0"/>
              <a:t>koko</a:t>
            </a:r>
            <a:r>
              <a:rPr lang="en-US" sz="1600" dirty="0" smtClean="0"/>
              <a:t> </a:t>
            </a:r>
            <a:r>
              <a:rPr lang="en-US" sz="1600" dirty="0" err="1" smtClean="0"/>
              <a:t>maan</a:t>
            </a:r>
            <a:r>
              <a:rPr lang="en-US" sz="1600" dirty="0" smtClean="0"/>
              <a:t> </a:t>
            </a:r>
            <a:r>
              <a:rPr lang="en-US" sz="1600" dirty="0" err="1" smtClean="0"/>
              <a:t>tarpeisiin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BB67F-9986-4891-AF0A-846000C4EC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48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Arktinen vieraanvaraisuus 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vuodenaikojen vaihtelun hyödyntäminen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toimijoiden välinen yhteistyö ja luottamus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luonnon kestävä käyttö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paikallisuuden ja kulttuurien arvostus 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turvallisuus ja riskien hallinta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toimialoja yhdistävä, ennakoiva ja innovatiivinen tuotekehitys ja palvelumuotoilu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fi-FI" sz="1800" dirty="0" smtClean="0"/>
              <a:t>p</a:t>
            </a:r>
            <a:r>
              <a:rPr lang="fi-FI" sz="1800" dirty="0" smtClean="0">
                <a:solidFill>
                  <a:schemeClr val="tx1"/>
                </a:solidFill>
              </a:rPr>
              <a:t>aikallisuuden ja kulttuurien hyödyntäminen 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asiakkaiden kohtaaminen 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esteettisyys </a:t>
            </a:r>
          </a:p>
          <a:p>
            <a:pPr lvl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tapahtumat ja luontoympäristöt</a:t>
            </a:r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BB67F-9986-4891-AF0A-846000C4EC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5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Koulutusohjelmilla omat osaamistavoitteensa</a:t>
            </a:r>
          </a:p>
          <a:p>
            <a:pPr>
              <a:buFontTx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Opiskelijat valmistuvat aina yhdestä oppilaitoksesta</a:t>
            </a:r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BB67F-9986-4891-AF0A-846000C4EC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20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fi-FI" dirty="0" smtClean="0">
                <a:solidFill>
                  <a:schemeClr val="tx1"/>
                </a:solidFill>
              </a:rPr>
              <a:t>Kriittistä, akateemista matkailun perustutkimusta, mm.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fi-FI" sz="1800" dirty="0" smtClean="0"/>
              <a:t>matkailun liiketoimintaosaaminen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fi-FI" sz="1800" dirty="0" smtClean="0"/>
              <a:t>matkailun kulttuurintutkimus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fi-FI" sz="1800" dirty="0" smtClean="0"/>
              <a:t>luontomatkailu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fi-FI" sz="1800" dirty="0" smtClean="0"/>
              <a:t>tapahtumajärjestäminen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i-FI" dirty="0" smtClean="0">
                <a:solidFill>
                  <a:schemeClr val="tx1"/>
                </a:solidFill>
              </a:rPr>
              <a:t>Alueellisesti vaikuttavaa soveltavaa tutkimusta</a:t>
            </a:r>
          </a:p>
          <a:p>
            <a:pPr marL="685800" lvl="1" indent="-285750">
              <a:buFont typeface="Arial" pitchFamily="34" charset="0"/>
              <a:buChar char="•"/>
              <a:defRPr/>
            </a:pPr>
            <a:r>
              <a:rPr lang="fi-FI" sz="1800" dirty="0" smtClean="0"/>
              <a:t>Tutkimusprojektit ja kehityshankkeet yhteistyössä ulkopuolisten tahojen kanssa</a:t>
            </a:r>
          </a:p>
          <a:p>
            <a:pPr marL="685800" lvl="1" indent="-285750">
              <a:buFont typeface="Arial" pitchFamily="34" charset="0"/>
              <a:buChar char="•"/>
              <a:defRPr/>
            </a:pPr>
            <a:r>
              <a:rPr lang="fi-FI" sz="1800" dirty="0" smtClean="0"/>
              <a:t>mm. matkailun turvallisuus, matkailun ennakointi ja Barentsin alueen matkailu</a:t>
            </a:r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BB67F-9986-4891-AF0A-846000C4EC9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1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Räätälöityjä palveluita yksityishenkilöille, yrityksille, kehittäjäorganisaatioille ja julkiselle sektorille</a:t>
            </a:r>
          </a:p>
          <a:p>
            <a:pPr lvl="1">
              <a:buFontTx/>
              <a:buChar char="•"/>
            </a:pPr>
            <a:r>
              <a:rPr lang="fi-FI" sz="1800" dirty="0" smtClean="0"/>
              <a:t>mm. näyttötutkintoperusteista ammatillista koulutusta, työelämän koulutus- ja kehittämispalveluita, oppisopimus- ja oppisopimustyyppistä koulutusta</a:t>
            </a:r>
          </a:p>
          <a:p>
            <a:pPr lvl="1">
              <a:buFontTx/>
              <a:buChar char="•"/>
            </a:pPr>
            <a:r>
              <a:rPr lang="fi-FI" sz="1800" dirty="0" smtClean="0"/>
              <a:t>puheenvuoroja ja lausuntoja, kartoituksia, selvityksiä, arviointeja, sparrausta ja valmennusta</a:t>
            </a:r>
          </a:p>
          <a:p>
            <a:pPr lvl="1">
              <a:buFontTx/>
              <a:buChar char="•"/>
            </a:pPr>
            <a:r>
              <a:rPr lang="fi-FI" sz="1800" dirty="0" smtClean="0"/>
              <a:t>Ravintola-, kokous- ja tilapalvelut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fi-FI" sz="1400" dirty="0" smtClean="0"/>
              <a:t>Opetusravintolat Oppipoika Rovaniemellä ja Oppikuppi Kittilässä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BB67F-9986-4891-AF0A-846000C4EC9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1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austakuv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44675"/>
            <a:ext cx="9144000" cy="865188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fi-FI"/>
              <a:t>Otsikkokenttä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25763"/>
            <a:ext cx="9144000" cy="17272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fi-FI"/>
              <a:t>Alaotsikko, ja/tai otsikkoa tarkentavaa tekstiä.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417513"/>
            <a:ext cx="2178050" cy="5748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17513"/>
            <a:ext cx="6383338" cy="5748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austakuv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44675"/>
            <a:ext cx="9144000" cy="865188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fi-FI"/>
              <a:t>Otsikkokenttä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25763"/>
            <a:ext cx="9144000" cy="17272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fi-FI"/>
              <a:t>Alaotsikko, ja/tai otsikkoa tarkentavaa tekstiä.</a:t>
            </a:r>
          </a:p>
        </p:txBody>
      </p:sp>
    </p:spTree>
    <p:extLst>
      <p:ext uri="{BB962C8B-B14F-4D97-AF65-F5344CB8AC3E}">
        <p14:creationId xmlns:p14="http://schemas.microsoft.com/office/powerpoint/2010/main" val="15642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7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391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799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341438"/>
            <a:ext cx="4281488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7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9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53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694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3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418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7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417513"/>
            <a:ext cx="2178050" cy="5748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17513"/>
            <a:ext cx="6383338" cy="5748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8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799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341438"/>
            <a:ext cx="4281488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17513"/>
            <a:ext cx="871378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Otsikkokenttä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137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Tekstikenttä</a:t>
            </a:r>
          </a:p>
        </p:txBody>
      </p:sp>
      <p:pic>
        <p:nvPicPr>
          <p:cNvPr id="1028" name="Picture 10" descr="LUC_MATKAILUlogo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6175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2" descr="taustakuva-foote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61113"/>
            <a:ext cx="91440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17513"/>
            <a:ext cx="871378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Otsikkokenttä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137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Tekstikenttä</a:t>
            </a:r>
          </a:p>
        </p:txBody>
      </p:sp>
      <p:pic>
        <p:nvPicPr>
          <p:cNvPr id="1028" name="Picture 10" descr="LUC_MATKAILUlogo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6175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2" descr="taustakuva-foote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61113"/>
            <a:ext cx="91440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117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CkATqt2SE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5333" y="1700808"/>
            <a:ext cx="9144000" cy="1512887"/>
          </a:xfrm>
        </p:spPr>
        <p:txBody>
          <a:bodyPr/>
          <a:lstStyle/>
          <a:p>
            <a:pPr eaLnBrk="1" hangingPunct="1"/>
            <a:r>
              <a:rPr lang="fi-FI" sz="3200" dirty="0" smtClean="0"/>
              <a:t>Matkailualan tutkimus- ja koulutusinstituutti (MTI)</a:t>
            </a:r>
            <a:br>
              <a:rPr lang="fi-FI" sz="3200" dirty="0" smtClean="0"/>
            </a:br>
            <a:endParaRPr lang="fi-FI" sz="3200" dirty="0" smtClean="0"/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0" y="3284538"/>
            <a:ext cx="9144000" cy="1728787"/>
          </a:xfrm>
        </p:spPr>
        <p:txBody>
          <a:bodyPr/>
          <a:lstStyle/>
          <a:p>
            <a:endParaRPr lang="en-US" b="1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599067"/>
            <a:ext cx="7175276" cy="420619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Ammattinimikkeitä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Korkeakoulututkinnot/Lapin AMK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412776"/>
            <a:ext cx="8713788" cy="4824412"/>
          </a:xfrm>
        </p:spPr>
        <p:txBody>
          <a:bodyPr/>
          <a:lstStyle/>
          <a:p>
            <a:pPr marL="0" indent="0"/>
            <a:r>
              <a:rPr lang="en-US" b="1" dirty="0" err="1">
                <a:solidFill>
                  <a:schemeClr val="tx1"/>
                </a:solidFill>
              </a:rPr>
              <a:t>Alemmat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korkeakoulututkinnot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restonomi</a:t>
            </a:r>
            <a:r>
              <a:rPr lang="en-US" b="1" dirty="0" smtClean="0">
                <a:solidFill>
                  <a:schemeClr val="tx1"/>
                </a:solidFill>
              </a:rPr>
              <a:t> (AMK)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Hotelli</a:t>
            </a:r>
            <a:r>
              <a:rPr lang="en-US" dirty="0" smtClean="0"/>
              <a:t>-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ravintola-alan</a:t>
            </a:r>
            <a:r>
              <a:rPr lang="en-US" dirty="0" smtClean="0"/>
              <a:t> </a:t>
            </a:r>
            <a:r>
              <a:rPr lang="en-US" dirty="0" err="1" smtClean="0"/>
              <a:t>koulutus</a:t>
            </a:r>
            <a:r>
              <a:rPr lang="en-US" dirty="0" smtClean="0"/>
              <a:t> 210 op</a:t>
            </a:r>
          </a:p>
          <a:p>
            <a:pPr lvl="1">
              <a:buFont typeface="Arial" charset="0"/>
              <a:buChar char="•"/>
            </a:pPr>
            <a:r>
              <a:rPr lang="fi-FI" dirty="0" smtClean="0"/>
              <a:t>Matkailun koulutus, 210 op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 smtClean="0"/>
              <a:t>Degree </a:t>
            </a:r>
            <a:r>
              <a:rPr lang="en-US" dirty="0" err="1" smtClean="0"/>
              <a:t>Programme</a:t>
            </a:r>
            <a:r>
              <a:rPr lang="en-US" dirty="0" smtClean="0"/>
              <a:t> in Tourism, </a:t>
            </a:r>
            <a:r>
              <a:rPr lang="en-US" dirty="0"/>
              <a:t>210 </a:t>
            </a:r>
            <a:r>
              <a:rPr lang="en-US" dirty="0" smtClean="0"/>
              <a:t>op</a:t>
            </a:r>
            <a:endParaRPr lang="en-US" dirty="0"/>
          </a:p>
          <a:p>
            <a:pPr marL="457200" lvl="1" indent="0">
              <a:buNone/>
            </a:pPr>
            <a:endParaRPr lang="fi-FI" sz="1400" dirty="0"/>
          </a:p>
          <a:p>
            <a:pPr marL="0" indent="0"/>
            <a:r>
              <a:rPr lang="fi-FI" b="1" dirty="0">
                <a:solidFill>
                  <a:schemeClr val="tx1"/>
                </a:solidFill>
              </a:rPr>
              <a:t>Ylemmät </a:t>
            </a:r>
            <a:r>
              <a:rPr lang="fi-FI" b="1" dirty="0" smtClean="0">
                <a:solidFill>
                  <a:schemeClr val="tx1"/>
                </a:solidFill>
              </a:rPr>
              <a:t>korkeakoulututkinnot, restonomi (ylempi AMK)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fi-FI" dirty="0" smtClean="0"/>
              <a:t>Matkailualan koulutus, 90 </a:t>
            </a:r>
            <a:r>
              <a:rPr lang="fi-FI" dirty="0"/>
              <a:t>op </a:t>
            </a:r>
            <a:endParaRPr lang="en-US" dirty="0"/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07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729030"/>
            <a:ext cx="7703601" cy="3860210"/>
          </a:xfrm>
          <a:prstGeom prst="rect">
            <a:avLst/>
          </a:prstGeom>
        </p:spPr>
      </p:pic>
      <p:sp>
        <p:nvSpPr>
          <p:cNvPr id="3" name="Otsikko 1"/>
          <p:cNvSpPr>
            <a:spLocks noGrp="1"/>
          </p:cNvSpPr>
          <p:nvPr>
            <p:ph type="title"/>
          </p:nvPr>
        </p:nvSpPr>
        <p:spPr>
          <a:xfrm>
            <a:off x="250825" y="417513"/>
            <a:ext cx="8713788" cy="850900"/>
          </a:xfrm>
        </p:spPr>
        <p:txBody>
          <a:bodyPr/>
          <a:lstStyle/>
          <a:p>
            <a:r>
              <a:rPr lang="fi-FI" dirty="0" smtClean="0"/>
              <a:t>Ammattinimikkeitä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Korkeakoulututkinnot/LaY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0825" y="1556916"/>
            <a:ext cx="5113263" cy="4824412"/>
          </a:xfrm>
        </p:spPr>
        <p:txBody>
          <a:bodyPr/>
          <a:lstStyle/>
          <a:p>
            <a:pPr marL="0" indent="0"/>
            <a:r>
              <a:rPr lang="en-US" b="1" dirty="0" err="1">
                <a:solidFill>
                  <a:schemeClr val="tx1"/>
                </a:solidFill>
              </a:rPr>
              <a:t>Alemmat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korkeakoulututkinnot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fi-FI" sz="2000" dirty="0" smtClean="0"/>
              <a:t>Yhteiskuntatieteiden </a:t>
            </a:r>
            <a:r>
              <a:rPr lang="fi-FI" sz="2000" dirty="0"/>
              <a:t>kandidaatti, 180 op </a:t>
            </a:r>
            <a:endParaRPr lang="fi-FI" sz="2000" b="1" dirty="0">
              <a:solidFill>
                <a:schemeClr val="tx1"/>
              </a:solidFill>
            </a:endParaRPr>
          </a:p>
          <a:p>
            <a:pPr marL="0" indent="0"/>
            <a:endParaRPr lang="fi-FI" b="1" dirty="0" smtClean="0">
              <a:solidFill>
                <a:schemeClr val="tx1"/>
              </a:solidFill>
            </a:endParaRPr>
          </a:p>
          <a:p>
            <a:pPr marL="0" indent="0"/>
            <a:r>
              <a:rPr lang="fi-FI" b="1" dirty="0" smtClean="0">
                <a:solidFill>
                  <a:schemeClr val="tx1"/>
                </a:solidFill>
              </a:rPr>
              <a:t>Ylemmät </a:t>
            </a:r>
            <a:r>
              <a:rPr lang="fi-FI" b="1" dirty="0">
                <a:solidFill>
                  <a:schemeClr val="tx1"/>
                </a:solidFill>
              </a:rPr>
              <a:t>korkeakoulututkinnot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fi-FI" sz="2000" dirty="0" smtClean="0"/>
              <a:t>Yhteiskuntatieteiden </a:t>
            </a:r>
            <a:r>
              <a:rPr lang="fi-FI" sz="2000" dirty="0"/>
              <a:t>maisteri, 120 op </a:t>
            </a:r>
            <a:endParaRPr lang="fi-FI" sz="2000" dirty="0" smtClean="0">
              <a:solidFill>
                <a:schemeClr val="tx1"/>
              </a:solidFill>
            </a:endParaRPr>
          </a:p>
          <a:p>
            <a:pPr marL="0" indent="0"/>
            <a:endParaRPr lang="fi-FI" b="1" dirty="0" smtClean="0">
              <a:solidFill>
                <a:schemeClr val="tx1"/>
              </a:solidFill>
            </a:endParaRPr>
          </a:p>
          <a:p>
            <a:pPr marL="0" indent="0"/>
            <a:r>
              <a:rPr lang="fi-FI" b="1" dirty="0" smtClean="0">
                <a:solidFill>
                  <a:schemeClr val="tx1"/>
                </a:solidFill>
              </a:rPr>
              <a:t>Tieteelliset </a:t>
            </a:r>
            <a:r>
              <a:rPr lang="fi-FI" b="1" dirty="0">
                <a:solidFill>
                  <a:schemeClr val="tx1"/>
                </a:solidFill>
              </a:rPr>
              <a:t>jatkotutkinnot</a:t>
            </a:r>
            <a:r>
              <a:rPr lang="fi-FI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fi-FI" sz="2000" dirty="0"/>
              <a:t>Yhteiskuntatieteiden lisensiaatti, 150 op </a:t>
            </a:r>
            <a:endParaRPr lang="en-US" sz="2000" dirty="0"/>
          </a:p>
          <a:p>
            <a:pPr>
              <a:buFont typeface="Arial" charset="0"/>
              <a:buChar char="•"/>
            </a:pPr>
            <a:r>
              <a:rPr lang="fi-FI" sz="2000" dirty="0"/>
              <a:t>Yhteiskuntatieteiden tohtori, 240 op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2153" y="1628800"/>
            <a:ext cx="3227970" cy="37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761908"/>
            <a:ext cx="7077744" cy="3683316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250825" y="417513"/>
            <a:ext cx="8713788" cy="850900"/>
          </a:xfrm>
        </p:spPr>
        <p:txBody>
          <a:bodyPr/>
          <a:lstStyle/>
          <a:p>
            <a:r>
              <a:rPr lang="fi-FI" dirty="0" smtClean="0"/>
              <a:t>Ammattinimikkeitä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Muu</a:t>
            </a:r>
            <a:r>
              <a:rPr lang="en-US" dirty="0" smtClean="0"/>
              <a:t> </a:t>
            </a:r>
            <a:r>
              <a:rPr lang="en-US" dirty="0" err="1" smtClean="0"/>
              <a:t>koulutustarjonta</a:t>
            </a:r>
            <a:r>
              <a:rPr lang="en-US" dirty="0" smtClean="0"/>
              <a:t> </a:t>
            </a:r>
          </a:p>
        </p:txBody>
      </p:sp>
      <p:sp>
        <p:nvSpPr>
          <p:cNvPr id="13316" name="Content Placeholder 5"/>
          <p:cNvSpPr>
            <a:spLocks noGrp="1"/>
          </p:cNvSpPr>
          <p:nvPr>
            <p:ph sz="quarter" idx="4"/>
          </p:nvPr>
        </p:nvSpPr>
        <p:spPr>
          <a:xfrm>
            <a:off x="539552" y="1484784"/>
            <a:ext cx="7488832" cy="3816424"/>
          </a:xfrm>
        </p:spPr>
        <p:txBody>
          <a:bodyPr/>
          <a:lstStyle/>
          <a:p>
            <a:pPr marL="0" indent="0"/>
            <a:r>
              <a:rPr lang="fi-FI" b="1" dirty="0" smtClean="0">
                <a:solidFill>
                  <a:schemeClr val="tx1"/>
                </a:solidFill>
              </a:rPr>
              <a:t>Avoimet matkailuopinnot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fi-FI" sz="1800" dirty="0" smtClean="0"/>
              <a:t>Avoin ammattikorkeakouluopetus </a:t>
            </a:r>
            <a:endParaRPr lang="en-US" sz="1800" dirty="0" smtClean="0"/>
          </a:p>
          <a:p>
            <a:pPr lvl="1">
              <a:buFont typeface="Arial" charset="0"/>
              <a:buChar char="•"/>
            </a:pPr>
            <a:r>
              <a:rPr lang="fi-FI" sz="1800" dirty="0" smtClean="0"/>
              <a:t>Avoin yliopisto-opetus </a:t>
            </a:r>
            <a:endParaRPr lang="en-US" sz="1800" dirty="0" smtClean="0"/>
          </a:p>
          <a:p>
            <a:pPr marL="0" indent="0"/>
            <a:endParaRPr lang="fi-FI" b="1" dirty="0" smtClean="0">
              <a:solidFill>
                <a:schemeClr val="tx1"/>
              </a:solidFill>
            </a:endParaRPr>
          </a:p>
          <a:p>
            <a:pPr marL="0" indent="0"/>
            <a:r>
              <a:rPr lang="fi-FI" b="1" dirty="0" smtClean="0">
                <a:solidFill>
                  <a:schemeClr val="tx1"/>
                </a:solidFill>
              </a:rPr>
              <a:t>Täydennyskoulutukset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fi-FI" sz="1800" dirty="0" smtClean="0"/>
              <a:t>Lyhytkoulutukset </a:t>
            </a:r>
            <a:endParaRPr lang="en-US" sz="1800" dirty="0" smtClean="0"/>
          </a:p>
          <a:p>
            <a:pPr lvl="1">
              <a:buFont typeface="Arial" charset="0"/>
              <a:buChar char="•"/>
            </a:pPr>
            <a:r>
              <a:rPr lang="fi-FI" sz="1800" dirty="0" smtClean="0"/>
              <a:t>Korkea-asteen oppisopimustyyppinen täydennyskoulutus, 30 op </a:t>
            </a:r>
            <a:endParaRPr lang="en-US" sz="1800" dirty="0" smtClean="0"/>
          </a:p>
          <a:p>
            <a:pPr lvl="1">
              <a:buFont typeface="Arial" charset="0"/>
              <a:buChar char="•"/>
            </a:pPr>
            <a:r>
              <a:rPr lang="fi-FI" sz="1800" dirty="0" smtClean="0"/>
              <a:t>Matkailu- ja elämyspalvelujen johtamisen </a:t>
            </a:r>
            <a:r>
              <a:rPr lang="fi-FI" sz="1800" dirty="0" err="1" smtClean="0"/>
              <a:t>eMBA</a:t>
            </a:r>
            <a:r>
              <a:rPr lang="fi-FI" sz="1800" dirty="0" smtClean="0"/>
              <a:t>, 90 op</a:t>
            </a:r>
            <a:endParaRPr lang="en-US" sz="1800" dirty="0" smtClean="0"/>
          </a:p>
          <a:p>
            <a:pPr marL="0" indent="0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0825" y="260648"/>
            <a:ext cx="8713788" cy="850900"/>
          </a:xfrm>
        </p:spPr>
        <p:txBody>
          <a:bodyPr/>
          <a:lstStyle/>
          <a:p>
            <a:r>
              <a:rPr lang="en-US" dirty="0" err="1" smtClean="0"/>
              <a:t>Matkailututkimus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3788" cy="496887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fi-FI" dirty="0" smtClean="0"/>
              <a:t>Kriittistä</a:t>
            </a:r>
            <a:r>
              <a:rPr lang="fi-FI" dirty="0"/>
              <a:t>, akateemista matkailun </a:t>
            </a:r>
            <a:r>
              <a:rPr lang="fi-FI" dirty="0" smtClean="0"/>
              <a:t>perustutkimusta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i-FI" dirty="0" smtClean="0"/>
              <a:t>Alueellisesti </a:t>
            </a:r>
            <a:r>
              <a:rPr lang="fi-FI" dirty="0"/>
              <a:t>vaikuttavaa soveltavaa </a:t>
            </a:r>
            <a:r>
              <a:rPr lang="fi-FI" dirty="0" smtClean="0"/>
              <a:t>tutkimusta</a:t>
            </a:r>
          </a:p>
          <a:p>
            <a:pPr marL="0" indent="0">
              <a:defRPr/>
            </a:pPr>
            <a:endParaRPr lang="fi-FI" dirty="0"/>
          </a:p>
          <a:p>
            <a:pPr>
              <a:buFont typeface="Arial" pitchFamily="34" charset="0"/>
              <a:buChar char="•"/>
              <a:defRPr/>
            </a:pPr>
            <a:r>
              <a:rPr lang="fi-FI" dirty="0" smtClean="0">
                <a:solidFill>
                  <a:schemeClr val="tx1"/>
                </a:solidFill>
              </a:rPr>
              <a:t>Tietoa </a:t>
            </a:r>
            <a:r>
              <a:rPr lang="fi-FI" dirty="0">
                <a:solidFill>
                  <a:schemeClr val="tx1"/>
                </a:solidFill>
              </a:rPr>
              <a:t>ja osaamista matkailun </a:t>
            </a:r>
            <a:r>
              <a:rPr lang="fi-FI" dirty="0" smtClean="0">
                <a:solidFill>
                  <a:schemeClr val="tx1"/>
                </a:solidFill>
              </a:rPr>
              <a:t>tueksi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i-FI" dirty="0" smtClean="0"/>
              <a:t>Vahvistaa </a:t>
            </a:r>
            <a:r>
              <a:rPr lang="fi-FI" dirty="0"/>
              <a:t>matkailun monitieteistä </a:t>
            </a:r>
            <a:r>
              <a:rPr lang="fi-FI" dirty="0" smtClean="0"/>
              <a:t>osaamista</a:t>
            </a:r>
            <a:endParaRPr lang="fi-FI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i-FI" dirty="0" smtClean="0"/>
              <a:t>Ainutlaatuisen </a:t>
            </a:r>
            <a:r>
              <a:rPr lang="fi-FI" dirty="0"/>
              <a:t>tutkimusympäristö: yhteistyö tutkijoiden, kouluttajien, kehittäjien ja käytännön toteuttajien välillä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i-FI" dirty="0" smtClean="0"/>
              <a:t>Palvelu- </a:t>
            </a:r>
            <a:r>
              <a:rPr lang="fi-FI" dirty="0"/>
              <a:t>ja tilaustutkimusta elinkeinoelämän tarpeisiin</a:t>
            </a:r>
          </a:p>
          <a:p>
            <a:pPr>
              <a:buFont typeface="Arial" pitchFamily="34" charset="0"/>
              <a:buChar char="•"/>
              <a:defRPr/>
            </a:pPr>
            <a:endParaRPr lang="fi-FI" dirty="0" smtClean="0">
              <a:solidFill>
                <a:schemeClr val="tx1"/>
              </a:solidFill>
            </a:endParaRPr>
          </a:p>
          <a:p>
            <a:pPr marL="400050" lvl="1" indent="0">
              <a:buNone/>
              <a:defRPr/>
            </a:pPr>
            <a:endParaRPr lang="fi-FI" sz="1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Kehitys-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asiantuntijapalvelut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50825" y="1412776"/>
            <a:ext cx="4249167" cy="4753074"/>
          </a:xfrm>
        </p:spPr>
        <p:txBody>
          <a:bodyPr/>
          <a:lstStyle/>
          <a:p>
            <a:pPr>
              <a:buFontTx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Laadukkaat palvelut ja tuotteet</a:t>
            </a:r>
          </a:p>
          <a:p>
            <a:pPr>
              <a:buFontTx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Räätälöityjä </a:t>
            </a:r>
            <a:r>
              <a:rPr lang="fi-FI" dirty="0">
                <a:solidFill>
                  <a:schemeClr val="tx1"/>
                </a:solidFill>
              </a:rPr>
              <a:t>palveluita yksityishenkilöille, yrityksille, kehittäjäorganisaatioille ja julkiselle sektorille</a:t>
            </a:r>
          </a:p>
          <a:p>
            <a:pPr>
              <a:buFontTx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Kehityshankkeet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309" y="1412776"/>
            <a:ext cx="3102091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Kansainvälistyminen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4609207" cy="48244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Tavoitteena olla arktisen alueen johtava matkailu- ja vieraanvaraisuusalojen asiantuntija</a:t>
            </a:r>
          </a:p>
          <a:p>
            <a:pPr lvl="1">
              <a:buFont typeface="Arial" pitchFamily="34" charset="0"/>
              <a:buChar char="•"/>
            </a:pPr>
            <a:r>
              <a:rPr lang="fi-FI" sz="2000" dirty="0" smtClean="0"/>
              <a:t>Verkostojen rakentaminen ja ylläpito</a:t>
            </a:r>
          </a:p>
          <a:p>
            <a:pPr lvl="1">
              <a:buFont typeface="Arial" pitchFamily="34" charset="0"/>
              <a:buChar char="•"/>
            </a:pPr>
            <a:r>
              <a:rPr lang="fi-FI" sz="2000" dirty="0" smtClean="0"/>
              <a:t>Strategian painopistealueiden kehittämistä </a:t>
            </a:r>
            <a:r>
              <a:rPr lang="fi-FI" sz="2000" dirty="0" err="1" smtClean="0"/>
              <a:t>kv-verkostoissa</a:t>
            </a:r>
            <a:r>
              <a:rPr lang="fi-FI" sz="20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fi-FI" sz="2000" dirty="0" err="1" smtClean="0"/>
              <a:t>MTI:n</a:t>
            </a:r>
            <a:r>
              <a:rPr lang="fi-FI" sz="2000" dirty="0" smtClean="0"/>
              <a:t> osaamisen vahvistaminen </a:t>
            </a:r>
            <a:r>
              <a:rPr lang="fi-FI" sz="2000" dirty="0" err="1" smtClean="0"/>
              <a:t>kv-toiminnalla</a:t>
            </a:r>
            <a:endParaRPr lang="fi-FI" sz="2000" dirty="0" smtClean="0"/>
          </a:p>
          <a:p>
            <a:pPr lvl="1">
              <a:buFont typeface="Arial" pitchFamily="34" charset="0"/>
              <a:buChar char="•"/>
            </a:pPr>
            <a:r>
              <a:rPr lang="fi-FI" sz="2000" dirty="0" err="1"/>
              <a:t>MTI:n</a:t>
            </a:r>
            <a:r>
              <a:rPr lang="fi-FI" sz="2000" dirty="0"/>
              <a:t> kansainvälisen tunnettuuden </a:t>
            </a:r>
            <a:r>
              <a:rPr lang="fi-FI" sz="2000" dirty="0" smtClean="0"/>
              <a:t>lisääminen</a:t>
            </a:r>
            <a:endParaRPr lang="en-US" sz="2000" dirty="0"/>
          </a:p>
          <a:p>
            <a:pPr marL="457200" lvl="1" indent="0">
              <a:buNone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1628800"/>
            <a:ext cx="3600400" cy="4122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MTI </a:t>
            </a:r>
            <a:r>
              <a:rPr lang="en-US" dirty="0" err="1" smtClean="0"/>
              <a:t>lukuina</a:t>
            </a:r>
            <a:endParaRPr lang="en-US" sz="105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Perustettu</a:t>
            </a:r>
            <a:r>
              <a:rPr lang="en-US" dirty="0" smtClean="0">
                <a:solidFill>
                  <a:schemeClr val="tx1"/>
                </a:solidFill>
              </a:rPr>
              <a:t> 2009 </a:t>
            </a:r>
            <a:r>
              <a:rPr lang="en-US" dirty="0" err="1" smtClean="0">
                <a:solidFill>
                  <a:schemeClr val="tx1"/>
                </a:solidFill>
              </a:rPr>
              <a:t>Rovaniemellä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Neljä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toimipaikkaa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err="1" smtClean="0"/>
              <a:t>Kaksi</a:t>
            </a:r>
            <a:r>
              <a:rPr lang="en-US" sz="1800" dirty="0" smtClean="0"/>
              <a:t> </a:t>
            </a:r>
            <a:r>
              <a:rPr lang="en-US" sz="1800" dirty="0" err="1" smtClean="0"/>
              <a:t>Rovaniemellä</a:t>
            </a:r>
            <a:r>
              <a:rPr lang="en-US" sz="1800" dirty="0" smtClean="0"/>
              <a:t>, </a:t>
            </a:r>
            <a:r>
              <a:rPr lang="en-US" sz="1800" dirty="0" err="1" smtClean="0"/>
              <a:t>yksi</a:t>
            </a:r>
            <a:r>
              <a:rPr lang="en-US" sz="1800" dirty="0" smtClean="0"/>
              <a:t> </a:t>
            </a:r>
            <a:r>
              <a:rPr lang="en-US" sz="1800" dirty="0" err="1" smtClean="0"/>
              <a:t>Kittilässä</a:t>
            </a:r>
            <a:r>
              <a:rPr lang="en-US" sz="1800" dirty="0" smtClean="0"/>
              <a:t> </a:t>
            </a:r>
            <a:r>
              <a:rPr lang="en-US" sz="1800" dirty="0" err="1" smtClean="0"/>
              <a:t>ja</a:t>
            </a:r>
            <a:r>
              <a:rPr lang="en-US" sz="1800" dirty="0" smtClean="0"/>
              <a:t> </a:t>
            </a:r>
            <a:r>
              <a:rPr lang="en-US" sz="1800" dirty="0" err="1" smtClean="0"/>
              <a:t>yksi</a:t>
            </a:r>
            <a:r>
              <a:rPr lang="en-US" sz="1800" dirty="0" smtClean="0"/>
              <a:t> </a:t>
            </a:r>
            <a:r>
              <a:rPr lang="en-US" sz="1800" dirty="0" err="1" smtClean="0"/>
              <a:t>Sodankylässä</a:t>
            </a:r>
            <a:r>
              <a:rPr lang="en-US" sz="18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Henkilöstöä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noin</a:t>
            </a:r>
            <a:r>
              <a:rPr lang="en-US" dirty="0" smtClean="0">
                <a:solidFill>
                  <a:schemeClr val="tx1"/>
                </a:solidFill>
              </a:rPr>
              <a:t> 120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Lapin </a:t>
            </a:r>
            <a:r>
              <a:rPr lang="en-US" sz="1800" dirty="0" err="1"/>
              <a:t>matkailuopistossa</a:t>
            </a:r>
            <a:r>
              <a:rPr lang="en-US" sz="1800" dirty="0"/>
              <a:t> </a:t>
            </a:r>
            <a:r>
              <a:rPr lang="en-US" sz="1800" dirty="0" err="1"/>
              <a:t>noin</a:t>
            </a:r>
            <a:r>
              <a:rPr lang="en-US" sz="1800" dirty="0"/>
              <a:t> 60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Lapin </a:t>
            </a:r>
            <a:r>
              <a:rPr lang="en-US" sz="1800" dirty="0" err="1" smtClean="0"/>
              <a:t>AMK:ssa</a:t>
            </a:r>
            <a:r>
              <a:rPr lang="en-US" sz="1800" dirty="0" smtClean="0"/>
              <a:t> </a:t>
            </a:r>
            <a:r>
              <a:rPr lang="en-US" sz="1800" dirty="0" err="1" smtClean="0"/>
              <a:t>noin</a:t>
            </a:r>
            <a:r>
              <a:rPr lang="en-US" sz="1800" dirty="0" smtClean="0"/>
              <a:t> 45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Lapin </a:t>
            </a:r>
            <a:r>
              <a:rPr lang="en-US" sz="1800" dirty="0" err="1" smtClean="0"/>
              <a:t>yliopistossa</a:t>
            </a:r>
            <a:r>
              <a:rPr lang="en-US" sz="1800" dirty="0" smtClean="0"/>
              <a:t> </a:t>
            </a:r>
            <a:r>
              <a:rPr lang="en-US" sz="1800" dirty="0" err="1" smtClean="0"/>
              <a:t>noin</a:t>
            </a:r>
            <a:r>
              <a:rPr lang="en-US" sz="1800" dirty="0" smtClean="0"/>
              <a:t> 20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Opiskelijoita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noin</a:t>
            </a:r>
            <a:r>
              <a:rPr lang="en-US" dirty="0" smtClean="0">
                <a:solidFill>
                  <a:schemeClr val="tx1"/>
                </a:solidFill>
              </a:rPr>
              <a:t> 1 200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Lapin </a:t>
            </a:r>
            <a:r>
              <a:rPr lang="en-US" sz="1800" dirty="0" err="1" smtClean="0"/>
              <a:t>AMK:ssa</a:t>
            </a:r>
            <a:r>
              <a:rPr lang="en-US" sz="1800" dirty="0"/>
              <a:t> </a:t>
            </a:r>
            <a:r>
              <a:rPr lang="en-US" sz="1800" dirty="0" err="1" smtClean="0"/>
              <a:t>noin</a:t>
            </a:r>
            <a:r>
              <a:rPr lang="en-US" sz="1800" dirty="0" smtClean="0"/>
              <a:t> </a:t>
            </a:r>
            <a:r>
              <a:rPr lang="fi-FI" sz="1800" dirty="0" smtClean="0"/>
              <a:t>480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Lapin </a:t>
            </a:r>
            <a:r>
              <a:rPr lang="en-US" sz="1800" dirty="0" err="1" smtClean="0"/>
              <a:t>yliopistossa</a:t>
            </a:r>
            <a:r>
              <a:rPr lang="en-US" sz="1800" dirty="0" smtClean="0"/>
              <a:t> </a:t>
            </a:r>
            <a:r>
              <a:rPr lang="en-US" sz="1800" dirty="0" err="1" smtClean="0"/>
              <a:t>noin</a:t>
            </a:r>
            <a:r>
              <a:rPr lang="en-US" sz="1800" dirty="0" smtClean="0"/>
              <a:t> 150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Lapin </a:t>
            </a:r>
            <a:r>
              <a:rPr lang="en-US" sz="1800" dirty="0" err="1" smtClean="0"/>
              <a:t>matkailuopistossa</a:t>
            </a:r>
            <a:r>
              <a:rPr lang="en-US" sz="1800" dirty="0" smtClean="0"/>
              <a:t> </a:t>
            </a:r>
            <a:r>
              <a:rPr lang="en-US" sz="1800" dirty="0" err="1" smtClean="0"/>
              <a:t>noin</a:t>
            </a:r>
            <a:r>
              <a:rPr lang="en-US" sz="1800" dirty="0" smtClean="0"/>
              <a:t> 600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Toimintamääräraha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vuonna</a:t>
            </a:r>
            <a:r>
              <a:rPr lang="en-US" dirty="0" smtClean="0">
                <a:solidFill>
                  <a:schemeClr val="tx1"/>
                </a:solidFill>
              </a:rPr>
              <a:t> 2012 </a:t>
            </a:r>
            <a:r>
              <a:rPr lang="en-US" dirty="0" err="1" smtClean="0">
                <a:solidFill>
                  <a:schemeClr val="tx1"/>
                </a:solidFill>
              </a:rPr>
              <a:t>noin</a:t>
            </a:r>
            <a:r>
              <a:rPr lang="en-US" dirty="0" smtClean="0">
                <a:solidFill>
                  <a:schemeClr val="tx1"/>
                </a:solidFill>
              </a:rPr>
              <a:t> 12,5 </a:t>
            </a:r>
            <a:r>
              <a:rPr lang="en-US" dirty="0" err="1" smtClean="0">
                <a:solidFill>
                  <a:schemeClr val="tx1"/>
                </a:solidFill>
              </a:rPr>
              <a:t>milj</a:t>
            </a:r>
            <a:r>
              <a:rPr lang="en-US" dirty="0" smtClean="0">
                <a:solidFill>
                  <a:schemeClr val="tx1"/>
                </a:solidFill>
              </a:rPr>
              <a:t>. €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Matkailuala Suomessa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Työllistää noin 140 </a:t>
            </a:r>
            <a:r>
              <a:rPr lang="fi-FI" dirty="0">
                <a:solidFill>
                  <a:schemeClr val="tx1"/>
                </a:solidFill>
              </a:rPr>
              <a:t>000 </a:t>
            </a:r>
            <a:r>
              <a:rPr lang="fi-FI" dirty="0" err="1" smtClean="0">
                <a:solidFill>
                  <a:schemeClr val="tx1"/>
                </a:solidFill>
              </a:rPr>
              <a:t>hlöä</a:t>
            </a:r>
            <a:endParaRPr lang="fi-FI" dirty="0" smtClean="0"/>
          </a:p>
          <a:p>
            <a:pPr>
              <a:buFont typeface="Arial" pitchFamily="34" charset="0"/>
              <a:buChar char="•"/>
            </a:pPr>
            <a:r>
              <a:rPr lang="fi-FI" dirty="0" smtClean="0"/>
              <a:t>Ainoa </a:t>
            </a:r>
            <a:r>
              <a:rPr lang="fi-FI" dirty="0"/>
              <a:t>vientiala, joka maksaa arvonlisäveron </a:t>
            </a:r>
            <a:r>
              <a:rPr lang="fi-FI" dirty="0" smtClean="0"/>
              <a:t>Suomeen</a:t>
            </a:r>
          </a:p>
          <a:p>
            <a:pPr lvl="1">
              <a:buFont typeface="Arial" pitchFamily="34" charset="0"/>
              <a:buChar char="•"/>
            </a:pPr>
            <a:r>
              <a:rPr lang="fi-FI" dirty="0"/>
              <a:t>Kulutus matkailuun14,96 mrd. </a:t>
            </a:r>
            <a:r>
              <a:rPr lang="fi-FI" dirty="0" smtClean="0"/>
              <a:t>€*</a:t>
            </a:r>
            <a:endParaRPr lang="fi-FI" dirty="0"/>
          </a:p>
          <a:p>
            <a:pPr lvl="1">
              <a:buFont typeface="Arial" pitchFamily="34" charset="0"/>
              <a:buChar char="•"/>
            </a:pPr>
            <a:r>
              <a:rPr lang="fi-FI" dirty="0"/>
              <a:t>Ulkomaalaisia matkailijoita 29 %, 4,41 mrd. </a:t>
            </a:r>
            <a:r>
              <a:rPr lang="fi-FI" dirty="0" smtClean="0"/>
              <a:t>€*</a:t>
            </a:r>
            <a:endParaRPr lang="fi-FI" dirty="0"/>
          </a:p>
          <a:p>
            <a:pPr lvl="1">
              <a:buFont typeface="Arial" pitchFamily="34" charset="0"/>
              <a:buChar char="•"/>
            </a:pPr>
            <a:r>
              <a:rPr lang="fi-FI" dirty="0"/>
              <a:t>Arvonlisäys eli jalostusarvo 4,98 mrd. €, 3 % Suomen </a:t>
            </a:r>
            <a:r>
              <a:rPr lang="fi-FI" dirty="0" err="1" smtClean="0"/>
              <a:t>BKT:sta</a:t>
            </a:r>
            <a:r>
              <a:rPr lang="fi-FI" dirty="0" smtClean="0"/>
              <a:t>* </a:t>
            </a:r>
            <a:endParaRPr lang="fi-FI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fi-FI" dirty="0"/>
              <a:t>Syrjäalueilla matkailun merkitys </a:t>
            </a:r>
            <a:r>
              <a:rPr lang="fi-FI" dirty="0" smtClean="0"/>
              <a:t>kasvaa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i-FI" dirty="0" smtClean="0"/>
              <a:t>Ulkomailta </a:t>
            </a:r>
            <a:r>
              <a:rPr lang="fi-FI" dirty="0"/>
              <a:t>Suomeen suuntautuvalla matkailulla merkittävä kasvupotentiaali, kasvu noin 4-5 % vuodessa (MEK</a:t>
            </a:r>
            <a:r>
              <a:rPr lang="fi-FI" dirty="0" smtClean="0"/>
              <a:t>)</a:t>
            </a:r>
          </a:p>
          <a:p>
            <a:pPr marL="0" lvl="1" indent="0" algn="r">
              <a:buNone/>
            </a:pPr>
            <a:endParaRPr lang="fi-FI" sz="1600" dirty="0" smtClean="0"/>
          </a:p>
          <a:p>
            <a:pPr marL="0" lvl="1" indent="0" algn="r">
              <a:buNone/>
            </a:pPr>
            <a:endParaRPr lang="fi-FI" sz="1600" dirty="0"/>
          </a:p>
          <a:p>
            <a:pPr marL="0" lvl="1" indent="0" algn="r">
              <a:buNone/>
            </a:pPr>
            <a:endParaRPr lang="fi-FI" sz="1600" dirty="0" smtClean="0"/>
          </a:p>
          <a:p>
            <a:pPr marL="0" lvl="1" indent="0" algn="r">
              <a:buNone/>
            </a:pPr>
            <a:r>
              <a:rPr lang="fi-FI" sz="1600" dirty="0" smtClean="0"/>
              <a:t>*</a:t>
            </a:r>
            <a:r>
              <a:rPr lang="fi-FI" sz="1600" dirty="0" err="1" smtClean="0"/>
              <a:t>MEK:n</a:t>
            </a:r>
            <a:r>
              <a:rPr lang="fi-FI" sz="1600" dirty="0" smtClean="0"/>
              <a:t> arvio</a:t>
            </a:r>
            <a:endParaRPr lang="fi-FI" sz="1600" dirty="0"/>
          </a:p>
          <a:p>
            <a:pPr marL="342900" lvl="1" indent="-342900">
              <a:buFont typeface="Arial" pitchFamily="34" charset="0"/>
              <a:buChar char="•"/>
            </a:pPr>
            <a:endParaRPr lang="fi-FI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fi-FI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250825" y="417513"/>
            <a:ext cx="6913463" cy="850900"/>
          </a:xfrm>
        </p:spPr>
        <p:txBody>
          <a:bodyPr/>
          <a:lstStyle/>
          <a:p>
            <a:r>
              <a:rPr lang="fi-FI" dirty="0" smtClean="0"/>
              <a:t>Vuoden 2013 julkaisuja</a:t>
            </a:r>
            <a:endParaRPr lang="en-US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263226" y="1484784"/>
            <a:ext cx="8713788" cy="468052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i-FI" sz="2200" dirty="0"/>
              <a:t>Matkailututkimuksen lukukirja</a:t>
            </a:r>
          </a:p>
          <a:p>
            <a:pPr>
              <a:buFont typeface="Arial" pitchFamily="34" charset="0"/>
              <a:buChar char="•"/>
            </a:pPr>
            <a:r>
              <a:rPr lang="fi-FI" sz="2200"/>
              <a:t>Oppiva matkailu – Puheenvuoroja </a:t>
            </a:r>
            <a:br>
              <a:rPr lang="fi-FI" sz="2200"/>
            </a:br>
            <a:r>
              <a:rPr lang="fi-FI" sz="2200"/>
              <a:t>matkailualan koulutuksen kehittämisestä</a:t>
            </a:r>
          </a:p>
          <a:p>
            <a:pPr>
              <a:buFont typeface="Arial" pitchFamily="34" charset="0"/>
              <a:buChar char="•"/>
            </a:pPr>
            <a:r>
              <a:rPr lang="fi-FI" sz="2200" smtClean="0">
                <a:solidFill>
                  <a:schemeClr val="tx1"/>
                </a:solidFill>
              </a:rPr>
              <a:t>Matkailulla </a:t>
            </a:r>
            <a:r>
              <a:rPr lang="fi-FI" sz="2200" dirty="0" smtClean="0">
                <a:solidFill>
                  <a:schemeClr val="tx1"/>
                </a:solidFill>
              </a:rPr>
              <a:t>maakunta menestyy: </a:t>
            </a:r>
            <a:r>
              <a:rPr lang="en-US" sz="2200" dirty="0" err="1" smtClean="0"/>
              <a:t>Matkailun</a:t>
            </a:r>
            <a:r>
              <a:rPr lang="en-US" sz="2200" dirty="0" smtClean="0"/>
              <a:t> </a:t>
            </a:r>
            <a:r>
              <a:rPr lang="en-US" sz="2200" dirty="0" err="1"/>
              <a:t>tulo</a:t>
            </a:r>
            <a:r>
              <a:rPr lang="en-US" sz="2200" dirty="0"/>
              <a:t>- </a:t>
            </a:r>
            <a:r>
              <a:rPr lang="en-US" sz="2200" dirty="0" err="1"/>
              <a:t>ja</a:t>
            </a:r>
            <a:r>
              <a:rPr lang="en-US" sz="2200" dirty="0"/>
              <a:t> </a:t>
            </a:r>
            <a:r>
              <a:rPr lang="en-US" sz="2200" dirty="0" err="1" smtClean="0"/>
              <a:t>työllisyysvaikutukset</a:t>
            </a:r>
            <a:r>
              <a:rPr lang="en-US" sz="2200" dirty="0"/>
              <a:t> </a:t>
            </a:r>
            <a:r>
              <a:rPr lang="fi-FI" sz="2200" dirty="0" smtClean="0"/>
              <a:t>12 </a:t>
            </a:r>
            <a:r>
              <a:rPr lang="fi-FI" sz="2200" dirty="0"/>
              <a:t>lappilaisessa kunnassa vuonna </a:t>
            </a:r>
            <a:r>
              <a:rPr lang="fi-FI" sz="2200" dirty="0" smtClean="0"/>
              <a:t>2011 </a:t>
            </a:r>
          </a:p>
          <a:p>
            <a:pPr>
              <a:buFont typeface="Arial" pitchFamily="34" charset="0"/>
              <a:buChar char="•"/>
            </a:pPr>
            <a:r>
              <a:rPr lang="fi-FI" sz="2200" dirty="0"/>
              <a:t>Ennakoinnista kilpailukykyä Lapin matkailulle – Toimintaa ja tulevaisuuskuvia</a:t>
            </a:r>
            <a:endParaRPr lang="fi-FI" sz="2200" dirty="0" smtClean="0"/>
          </a:p>
          <a:p>
            <a:pPr>
              <a:buFont typeface="Arial" pitchFamily="34" charset="0"/>
              <a:buChar char="•"/>
            </a:pPr>
            <a:r>
              <a:rPr lang="fi-FI" sz="2200" dirty="0" smtClean="0">
                <a:solidFill>
                  <a:schemeClr val="tx1"/>
                </a:solidFill>
              </a:rPr>
              <a:t>Matkailua kaikille? Näkökulmia matkailun ennakointiin, </a:t>
            </a:r>
            <a:r>
              <a:rPr lang="fi-FI" sz="2200" dirty="0"/>
              <a:t>osa </a:t>
            </a:r>
            <a:r>
              <a:rPr lang="fi-FI" sz="2200" dirty="0" smtClean="0"/>
              <a:t>2</a:t>
            </a:r>
          </a:p>
          <a:p>
            <a:pPr>
              <a:buFont typeface="Arial" pitchFamily="34" charset="0"/>
              <a:buChar char="•"/>
            </a:pPr>
            <a:r>
              <a:rPr lang="fi-FI" sz="2200" dirty="0"/>
              <a:t>Turvallisuussuunnitelmat </a:t>
            </a:r>
            <a:r>
              <a:rPr lang="fi-FI" sz="2200" dirty="0" smtClean="0"/>
              <a:t>10 Lapin matkailualueelle</a:t>
            </a:r>
            <a:endParaRPr lang="fi-FI" sz="2200" dirty="0"/>
          </a:p>
          <a:p>
            <a:pPr>
              <a:buFont typeface="Arial" charset="0"/>
              <a:buChar char="•"/>
            </a:pPr>
            <a:r>
              <a:rPr lang="en-US" sz="2200" dirty="0"/>
              <a:t>Barents Tourism Action Plan</a:t>
            </a:r>
          </a:p>
          <a:p>
            <a:pPr>
              <a:buFont typeface="Arial" charset="0"/>
              <a:buChar char="•"/>
            </a:pPr>
            <a:r>
              <a:rPr lang="fi-FI" sz="2200" dirty="0" err="1"/>
              <a:t>Interregional</a:t>
            </a:r>
            <a:r>
              <a:rPr lang="fi-FI" sz="2200" dirty="0"/>
              <a:t> </a:t>
            </a:r>
            <a:r>
              <a:rPr lang="fi-FI" sz="2200" dirty="0" err="1"/>
              <a:t>Tourism</a:t>
            </a:r>
            <a:r>
              <a:rPr lang="fi-FI" sz="2200" dirty="0"/>
              <a:t> </a:t>
            </a:r>
            <a:r>
              <a:rPr lang="fi-FI" sz="2200" dirty="0" err="1"/>
              <a:t>Cooperation</a:t>
            </a:r>
            <a:r>
              <a:rPr lang="fi-FI" sz="2200" dirty="0"/>
              <a:t>: </a:t>
            </a:r>
            <a:r>
              <a:rPr lang="fi-FI" sz="2200" dirty="0" err="1"/>
              <a:t>Experieces</a:t>
            </a:r>
            <a:r>
              <a:rPr lang="fi-FI" sz="2200" dirty="0"/>
              <a:t> </a:t>
            </a:r>
            <a:r>
              <a:rPr lang="fi-FI" sz="2200" dirty="0" err="1"/>
              <a:t>form</a:t>
            </a:r>
            <a:r>
              <a:rPr lang="fi-FI" sz="2200" dirty="0"/>
              <a:t> the </a:t>
            </a:r>
            <a:r>
              <a:rPr lang="fi-FI" sz="2200" dirty="0" smtClean="0"/>
              <a:t>Barents</a:t>
            </a:r>
            <a:endParaRPr lang="fi-FI" sz="2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614" y="188640"/>
            <a:ext cx="2438400" cy="19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Yhteistyötä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Turvallisuusyhteistyö</a:t>
            </a:r>
          </a:p>
          <a:p>
            <a:pPr>
              <a:buFont typeface="Arial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Poliisiammattikorkeakoulu: matkailun turvallisuus</a:t>
            </a:r>
          </a:p>
          <a:p>
            <a:pPr>
              <a:buFont typeface="Arial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Sisäministeriö: sisäinen turvallisuus</a:t>
            </a:r>
          </a:p>
          <a:p>
            <a:pPr marL="0" indent="0"/>
            <a:endParaRPr lang="fi-FI" dirty="0" smtClean="0"/>
          </a:p>
          <a:p>
            <a:pPr marL="0" indent="0"/>
            <a:r>
              <a:rPr lang="fi-FI" dirty="0" smtClean="0"/>
              <a:t>Koulutusyhteistyö paikallisten matkailuyritysten kanssa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Selvityksiä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Työharjoittelua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Opintojen integrointia käytännön projekteihin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94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MTI:n organisoituminen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11" b="18750"/>
          <a:stretch/>
        </p:blipFill>
        <p:spPr>
          <a:xfrm>
            <a:off x="490910" y="1283171"/>
            <a:ext cx="8162180" cy="481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b="1" smtClean="0"/>
              <a:t>Toiminta ja yhteistyökumppanit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9957"/>
            <a:ext cx="9144000" cy="507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Lapin korkeakoulukonserni, LUC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fi-FI" sz="2200" dirty="0" smtClean="0">
                <a:solidFill>
                  <a:schemeClr val="tx1"/>
                </a:solidFill>
              </a:rPr>
              <a:t>Lapin yliopiston ja Lapin </a:t>
            </a:r>
            <a:r>
              <a:rPr lang="fi-FI" sz="2200" dirty="0" err="1" smtClean="0">
                <a:solidFill>
                  <a:schemeClr val="tx1"/>
                </a:solidFill>
              </a:rPr>
              <a:t>AMK:n</a:t>
            </a:r>
            <a:r>
              <a:rPr lang="fi-FI" sz="2200" dirty="0" smtClean="0">
                <a:solidFill>
                  <a:schemeClr val="tx1"/>
                </a:solidFill>
              </a:rPr>
              <a:t> muodostama strateginen yhteenliittymä</a:t>
            </a:r>
          </a:p>
          <a:p>
            <a:pPr lvl="1">
              <a:buFontTx/>
              <a:buChar char="•"/>
            </a:pPr>
            <a:r>
              <a:rPr lang="fi-FI" sz="1800" dirty="0" smtClean="0"/>
              <a:t>Y</a:t>
            </a:r>
            <a:r>
              <a:rPr lang="fi-FI" sz="1800" dirty="0" smtClean="0">
                <a:solidFill>
                  <a:schemeClr val="tx1"/>
                </a:solidFill>
              </a:rPr>
              <a:t>hteisiä yksiköitä</a:t>
            </a:r>
          </a:p>
          <a:p>
            <a:pPr lvl="1">
              <a:buFontTx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Yhteinen innovaatio-ohjelma </a:t>
            </a:r>
          </a:p>
          <a:p>
            <a:pPr lvl="1">
              <a:buFontTx/>
              <a:buChar char="•"/>
            </a:pPr>
            <a:r>
              <a:rPr lang="fi-FI" sz="1800" dirty="0" smtClean="0"/>
              <a:t>K</a:t>
            </a:r>
            <a:r>
              <a:rPr lang="fi-FI" sz="1800" dirty="0" smtClean="0">
                <a:solidFill>
                  <a:schemeClr val="tx1"/>
                </a:solidFill>
              </a:rPr>
              <a:t>oulutusalavastuut</a:t>
            </a:r>
          </a:p>
          <a:p>
            <a:pPr lvl="1">
              <a:buFontTx/>
              <a:buChar char="•"/>
            </a:pPr>
            <a:r>
              <a:rPr lang="fi-FI" sz="1800" dirty="0" smtClean="0"/>
              <a:t>Aikuiskoulutuksen kehittäminen</a:t>
            </a:r>
          </a:p>
          <a:p>
            <a:pPr lvl="1">
              <a:buFontTx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Kansainvälistyminen</a:t>
            </a:r>
          </a:p>
          <a:p>
            <a:pPr>
              <a:buFontTx/>
              <a:buChar char="•"/>
            </a:pPr>
            <a:r>
              <a:rPr lang="fi-FI" sz="2200" dirty="0" smtClean="0">
                <a:solidFill>
                  <a:schemeClr val="tx1"/>
                </a:solidFill>
              </a:rPr>
              <a:t>Yhteiset yksiköt: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err="1" smtClean="0"/>
              <a:t>Matkailualan</a:t>
            </a:r>
            <a:r>
              <a:rPr lang="en-US" sz="1800" dirty="0" smtClean="0"/>
              <a:t> </a:t>
            </a:r>
            <a:r>
              <a:rPr lang="en-US" sz="1800" dirty="0" err="1" smtClean="0"/>
              <a:t>tutkimus</a:t>
            </a:r>
            <a:r>
              <a:rPr lang="en-US" sz="1800" dirty="0" smtClean="0"/>
              <a:t>- </a:t>
            </a:r>
            <a:r>
              <a:rPr lang="en-US" sz="1800" dirty="0" err="1" smtClean="0"/>
              <a:t>ja</a:t>
            </a:r>
            <a:r>
              <a:rPr lang="en-US" sz="1800" dirty="0" smtClean="0"/>
              <a:t> </a:t>
            </a:r>
            <a:r>
              <a:rPr lang="en-US" sz="1800" dirty="0" err="1" smtClean="0"/>
              <a:t>koulutusinstituutti</a:t>
            </a:r>
            <a:r>
              <a:rPr lang="en-US" sz="18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err="1" smtClean="0"/>
              <a:t>Pohjoisen</a:t>
            </a:r>
            <a:r>
              <a:rPr lang="en-US" sz="1800" dirty="0" smtClean="0"/>
              <a:t> </a:t>
            </a:r>
            <a:r>
              <a:rPr lang="en-US" sz="1800" dirty="0" err="1" smtClean="0"/>
              <a:t>kulttuuri-instituutti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Lapin </a:t>
            </a:r>
            <a:r>
              <a:rPr lang="en-US" sz="1800" dirty="0" err="1" smtClean="0"/>
              <a:t>korkeakoulukonsernin</a:t>
            </a:r>
            <a:r>
              <a:rPr lang="en-US" sz="1800" dirty="0" smtClean="0"/>
              <a:t> </a:t>
            </a:r>
            <a:r>
              <a:rPr lang="en-US" sz="1800" dirty="0" err="1" smtClean="0"/>
              <a:t>kirjasto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Lapin </a:t>
            </a:r>
            <a:r>
              <a:rPr lang="en-US" sz="1800" dirty="0" err="1" smtClean="0"/>
              <a:t>korkeakoulukonsernin</a:t>
            </a:r>
            <a:r>
              <a:rPr lang="en-US" sz="1800" dirty="0" smtClean="0"/>
              <a:t> </a:t>
            </a:r>
            <a:r>
              <a:rPr lang="en-US" sz="1800" dirty="0" err="1" smtClean="0"/>
              <a:t>tukipalvelukeskus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Kiitos!</a:t>
            </a:r>
          </a:p>
        </p:txBody>
      </p:sp>
      <p:pic>
        <p:nvPicPr>
          <p:cNvPr id="18435" name="Content Placeholder 7" descr="harrin-tyttoystava-pieni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3513" y="1639888"/>
            <a:ext cx="6350000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Arktinen</a:t>
            </a:r>
            <a:r>
              <a:rPr lang="en-US" dirty="0" smtClean="0"/>
              <a:t> </a:t>
            </a:r>
            <a:r>
              <a:rPr lang="en-US" dirty="0" err="1" smtClean="0"/>
              <a:t>toimintaympäristö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412776"/>
            <a:ext cx="4104456" cy="48244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Haasteita: </a:t>
            </a:r>
            <a:r>
              <a:rPr lang="fi-FI" dirty="0" smtClean="0">
                <a:solidFill>
                  <a:schemeClr val="tx1"/>
                </a:solidFill>
              </a:rPr>
              <a:t>harva asutus, pitkät välimatkat, kylmyys</a:t>
            </a:r>
          </a:p>
          <a:p>
            <a:pP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Mahdollisuuksia: </a:t>
            </a:r>
            <a:r>
              <a:rPr lang="fi-FI" dirty="0" smtClean="0">
                <a:solidFill>
                  <a:schemeClr val="tx1"/>
                </a:solidFill>
              </a:rPr>
              <a:t>vuodenaikojen vaihtelut, luonnon koskemattomuus, kulttuurien kontrastit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Potentiaalia matkailualueena</a:t>
            </a:r>
          </a:p>
        </p:txBody>
      </p:sp>
      <p:pic>
        <p:nvPicPr>
          <p:cNvPr id="4" name="Picture 4" descr="http://img0.custompublish.com/getfile.php/1169986.900.prrtqfetcx/blue_72.jpg?return=www.barents.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1556792"/>
            <a:ext cx="4428493" cy="3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432288" y="6061938"/>
            <a:ext cx="2587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rgbClr val="777777"/>
                </a:solidFill>
              </a:rPr>
              <a:t>Kartta</a:t>
            </a:r>
            <a:r>
              <a:rPr lang="en-US" sz="1000" dirty="0" smtClean="0">
                <a:solidFill>
                  <a:srgbClr val="777777"/>
                </a:solidFill>
              </a:rPr>
              <a:t>: The Norwegian </a:t>
            </a:r>
            <a:r>
              <a:rPr lang="en-US" sz="1000" dirty="0">
                <a:solidFill>
                  <a:srgbClr val="777777"/>
                </a:solidFill>
              </a:rPr>
              <a:t>Barents Secretariat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2800" dirty="0" smtClean="0"/>
              <a:t>Matkailualan tutkimus- ja koulutusinstituutti (MTI)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5185271" cy="4824412"/>
          </a:xfrm>
        </p:spPr>
        <p:txBody>
          <a:bodyPr/>
          <a:lstStyle/>
          <a:p>
            <a:pPr marL="0" indent="0" eaLnBrk="1" hangingPunct="1"/>
            <a:r>
              <a:rPr lang="fi-FI" b="1" i="1" dirty="0"/>
              <a:t>Visio: </a:t>
            </a:r>
            <a:endParaRPr lang="fi-FI" b="1" dirty="0" smtClean="0"/>
          </a:p>
          <a:p>
            <a:pPr marL="0" indent="0" eaLnBrk="1" hangingPunct="1"/>
            <a:r>
              <a:rPr lang="fi-FI" i="1" dirty="0" smtClean="0"/>
              <a:t>Arktisen </a:t>
            </a:r>
            <a:r>
              <a:rPr lang="fi-FI" i="1" dirty="0"/>
              <a:t>alueen johtava matkailu- ja vieraanvaraisuusalojen asiantuntija </a:t>
            </a:r>
          </a:p>
          <a:p>
            <a:pPr marL="0" indent="0" eaLnBrk="1" hangingPunct="1"/>
            <a:endParaRPr lang="fi-FI" dirty="0" smtClean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fi-FI" dirty="0" smtClean="0">
                <a:solidFill>
                  <a:schemeClr val="tx1"/>
                </a:solidFill>
              </a:rPr>
              <a:t>Luova, organisaatiorajat ylittävä osaamisyhteisö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Matkailualan tutkimus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Matkailualan koulutus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Palvelutoiminta ja asiantuntijapalvelut</a:t>
            </a:r>
            <a:endParaRPr lang="fi-FI" sz="2200" dirty="0" smtClean="0">
              <a:solidFill>
                <a:schemeClr val="tx1"/>
              </a:solidFill>
            </a:endParaRPr>
          </a:p>
          <a:p>
            <a:pPr marL="0" indent="0" eaLnBrk="1" hangingPunct="1"/>
            <a:endParaRPr lang="fi-FI" sz="2200" dirty="0" smtClean="0"/>
          </a:p>
          <a:p>
            <a:pPr marL="0" indent="0" eaLnBrk="1" hangingPunct="1"/>
            <a:r>
              <a:rPr lang="fi-FI" sz="2200" dirty="0">
                <a:solidFill>
                  <a:srgbClr val="FF3399"/>
                </a:solidFill>
                <a:hlinkClick r:id="rId3"/>
              </a:rPr>
              <a:t>Opiskele matkailualan ammattilaiseksi Lapissa -video</a:t>
            </a:r>
            <a:endParaRPr lang="fi-FI" sz="2200" dirty="0">
              <a:solidFill>
                <a:srgbClr val="FF3399"/>
              </a:solidFill>
            </a:endParaRPr>
          </a:p>
          <a:p>
            <a:pPr marL="0" indent="0" eaLnBrk="1" hangingPunct="1"/>
            <a:endParaRPr lang="fi-FI" sz="2200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867" y="1869951"/>
            <a:ext cx="1299699" cy="83896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387" y="4168201"/>
            <a:ext cx="2664296" cy="556943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897591"/>
            <a:ext cx="2732749" cy="103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55575" y="417513"/>
            <a:ext cx="8209037" cy="850900"/>
          </a:xfrm>
        </p:spPr>
        <p:txBody>
          <a:bodyPr/>
          <a:lstStyle/>
          <a:p>
            <a:r>
              <a:rPr lang="en-US" dirty="0" err="1" smtClean="0"/>
              <a:t>Matkailualan</a:t>
            </a:r>
            <a:r>
              <a:rPr lang="en-US" dirty="0" smtClean="0"/>
              <a:t> </a:t>
            </a:r>
            <a:r>
              <a:rPr lang="en-US" dirty="0" err="1" smtClean="0"/>
              <a:t>asiantuntija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392488" cy="4249018"/>
          </a:xfrm>
        </p:spPr>
        <p:txBody>
          <a:bodyPr lIns="108000" rIns="108000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Ensiluokkainen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asiantuntemus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Suomen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laajin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matkailun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koulutustarjonta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Ainutlaatuinen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yhteisö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organisaatiorakenne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synnyttää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uutta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i-FI" sz="2400" dirty="0" smtClean="0"/>
              <a:t>Sijainti Lapissa, matkailun sydämessä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/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9220" name="Content Placeholder 4" descr="ruka-pieni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1916832"/>
            <a:ext cx="4398963" cy="307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MTI:n</a:t>
            </a:r>
            <a:r>
              <a:rPr lang="en-US" dirty="0" smtClean="0"/>
              <a:t> </a:t>
            </a:r>
            <a:r>
              <a:rPr lang="en-US" dirty="0" err="1" smtClean="0"/>
              <a:t>toiminnan</a:t>
            </a:r>
            <a:r>
              <a:rPr lang="en-US" dirty="0" smtClean="0"/>
              <a:t> </a:t>
            </a:r>
            <a:r>
              <a:rPr lang="en-US" dirty="0" err="1" smtClean="0"/>
              <a:t>painopisteet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700808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Matkailun </a:t>
            </a:r>
            <a:r>
              <a:rPr lang="fi-FI" sz="2400" b="1" dirty="0"/>
              <a:t>vastuullisuuden ulottuvuudet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2400" dirty="0"/>
              <a:t>taloudellinen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2400" dirty="0"/>
              <a:t>ekologinen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2400" dirty="0"/>
              <a:t>kulttuurinen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2400" dirty="0"/>
              <a:t>sosiaalinen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2400" dirty="0"/>
              <a:t>p</a:t>
            </a:r>
            <a:r>
              <a:rPr lang="fi-FI" sz="2400" dirty="0" smtClean="0"/>
              <a:t>oliittinen</a:t>
            </a:r>
          </a:p>
          <a:p>
            <a:pPr marL="285750" indent="-285750">
              <a:buFont typeface="Arial" pitchFamily="34" charset="0"/>
              <a:buChar char="•"/>
            </a:pPr>
            <a:endParaRPr lang="fi-FI" sz="2400" dirty="0"/>
          </a:p>
          <a:p>
            <a:r>
              <a:rPr lang="fi-FI" sz="2400" b="1" dirty="0" smtClean="0"/>
              <a:t>Vieraanvaraisuus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7" name="Content Placeholder 6" descr="MTI-strategiapuu-fin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1772816"/>
            <a:ext cx="4424933" cy="366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Matkailualan koulutus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3745111" cy="43924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i-FI" dirty="0" smtClean="0"/>
              <a:t>Lapin yliopisto: </a:t>
            </a:r>
            <a:r>
              <a:rPr lang="fi-FI" dirty="0"/>
              <a:t>matkailututkimus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/>
              <a:t>Lapin AMK: matkailun koulutus, hotelli- ja ravintola-alan koulutus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/>
              <a:t>Lapin matkailuopisto</a:t>
            </a:r>
          </a:p>
          <a:p>
            <a:pPr marL="0" indent="0"/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0311" y="1700808"/>
            <a:ext cx="3048000" cy="380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MTI:n</a:t>
            </a:r>
            <a:r>
              <a:rPr lang="en-US" dirty="0" smtClean="0"/>
              <a:t> </a:t>
            </a:r>
            <a:r>
              <a:rPr lang="en-US" dirty="0" err="1" smtClean="0"/>
              <a:t>hyödyt</a:t>
            </a:r>
            <a:r>
              <a:rPr lang="en-US" dirty="0" smtClean="0"/>
              <a:t> </a:t>
            </a:r>
            <a:r>
              <a:rPr lang="en-US" dirty="0" err="1" smtClean="0"/>
              <a:t>opiskelijoille</a:t>
            </a:r>
            <a:endParaRPr lang="en-US" dirty="0" smtClean="0"/>
          </a:p>
        </p:txBody>
      </p:sp>
      <p:sp>
        <p:nvSpPr>
          <p:cNvPr id="12291" name="Content Placeholder 6"/>
          <p:cNvSpPr>
            <a:spLocks noGrp="1"/>
          </p:cNvSpPr>
          <p:nvPr>
            <p:ph idx="1"/>
          </p:nvPr>
        </p:nvSpPr>
        <p:spPr>
          <a:xfrm>
            <a:off x="251520" y="1484784"/>
            <a:ext cx="4897239" cy="4969098"/>
          </a:xfrm>
        </p:spPr>
        <p:txBody>
          <a:bodyPr/>
          <a:lstStyle/>
          <a:p>
            <a:pPr>
              <a:buFontTx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Tutkintorajat ylittävä, monialainen koulutus</a:t>
            </a:r>
          </a:p>
          <a:p>
            <a:pPr>
              <a:buFontTx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Opiskelijat saavat enemmän</a:t>
            </a:r>
          </a:p>
          <a:p>
            <a:pPr lvl="1">
              <a:buFontTx/>
              <a:buChar char="•"/>
            </a:pPr>
            <a:r>
              <a:rPr lang="fi-FI" sz="2000" dirty="0" err="1" smtClean="0">
                <a:solidFill>
                  <a:schemeClr val="tx1"/>
                </a:solidFill>
              </a:rPr>
              <a:t>Ristiinvalittavat</a:t>
            </a:r>
            <a:r>
              <a:rPr lang="fi-FI" sz="2000" dirty="0" smtClean="0">
                <a:solidFill>
                  <a:schemeClr val="tx1"/>
                </a:solidFill>
              </a:rPr>
              <a:t> opintojaksot </a:t>
            </a:r>
          </a:p>
          <a:p>
            <a:pPr lvl="1">
              <a:buFontTx/>
              <a:buChar char="•"/>
            </a:pPr>
            <a:r>
              <a:rPr lang="fi-FI" sz="2000" dirty="0" smtClean="0"/>
              <a:t>Y</a:t>
            </a:r>
            <a:r>
              <a:rPr lang="fi-FI" sz="2000" dirty="0" smtClean="0">
                <a:solidFill>
                  <a:schemeClr val="tx1"/>
                </a:solidFill>
              </a:rPr>
              <a:t>hteistoteutukset</a:t>
            </a:r>
          </a:p>
          <a:p>
            <a:pPr lvl="1">
              <a:buFontTx/>
              <a:buChar char="•"/>
            </a:pPr>
            <a:r>
              <a:rPr lang="fi-FI" sz="2000" dirty="0" smtClean="0"/>
              <a:t>Projektiopinnot, joissa kunkin tutkinnon vahvuudet korostuvat</a:t>
            </a:r>
          </a:p>
          <a:p>
            <a:pPr lvl="1">
              <a:buFontTx/>
              <a:buChar char="•"/>
            </a:pPr>
            <a:r>
              <a:rPr lang="fi-FI" sz="2000" dirty="0" smtClean="0">
                <a:solidFill>
                  <a:schemeClr val="tx1"/>
                </a:solidFill>
              </a:rPr>
              <a:t>Yksilöidyt opintopolut</a:t>
            </a:r>
          </a:p>
          <a:p>
            <a:pPr>
              <a:buFontTx/>
              <a:buChar char="•"/>
            </a:pPr>
            <a:r>
              <a:rPr lang="fi-FI" dirty="0" smtClean="0"/>
              <a:t>Yhteydet työelämään</a:t>
            </a:r>
          </a:p>
          <a:p>
            <a:pPr>
              <a:buFontTx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Tuore tieto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2107931"/>
            <a:ext cx="3632988" cy="2905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0825" y="188640"/>
            <a:ext cx="8713788" cy="850900"/>
          </a:xfrm>
        </p:spPr>
        <p:txBody>
          <a:bodyPr/>
          <a:lstStyle/>
          <a:p>
            <a:r>
              <a:rPr lang="fi-FI" dirty="0" smtClean="0"/>
              <a:t>Ammatillinen koulutus/</a:t>
            </a:r>
            <a:br>
              <a:rPr lang="fi-FI" dirty="0" smtClean="0"/>
            </a:br>
            <a:r>
              <a:rPr lang="fi-FI" dirty="0" smtClean="0"/>
              <a:t>Lapin matkailuopisto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340768"/>
            <a:ext cx="4536504" cy="4896544"/>
          </a:xfrm>
        </p:spPr>
        <p:txBody>
          <a:bodyPr/>
          <a:lstStyle/>
          <a:p>
            <a:pPr marL="0" indent="0"/>
            <a:r>
              <a:rPr lang="fi-FI" sz="1600" b="1" dirty="0">
                <a:solidFill>
                  <a:schemeClr val="tx1"/>
                </a:solidFill>
              </a:rPr>
              <a:t>P</a:t>
            </a:r>
            <a:r>
              <a:rPr lang="fi-FI" sz="1600" b="1" dirty="0" smtClean="0">
                <a:solidFill>
                  <a:schemeClr val="tx1"/>
                </a:solidFill>
              </a:rPr>
              <a:t>erustutkinnot</a:t>
            </a:r>
            <a:r>
              <a:rPr lang="fi-FI" sz="1600" b="1" dirty="0">
                <a:solidFill>
                  <a:schemeClr val="tx1"/>
                </a:solidFill>
              </a:rPr>
              <a:t> </a:t>
            </a:r>
            <a:r>
              <a:rPr lang="fi-FI" sz="1600" b="1" dirty="0" smtClean="0">
                <a:solidFill>
                  <a:schemeClr val="tx1"/>
                </a:solidFill>
              </a:rPr>
              <a:t>nuorille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sz="1600" dirty="0" smtClean="0">
                <a:solidFill>
                  <a:schemeClr val="tx1"/>
                </a:solidFill>
              </a:rPr>
              <a:t>Matkailualan </a:t>
            </a:r>
            <a:r>
              <a:rPr lang="fi-FI" sz="1600" dirty="0" err="1" smtClean="0">
                <a:solidFill>
                  <a:schemeClr val="tx1"/>
                </a:solidFill>
              </a:rPr>
              <a:t>pt</a:t>
            </a:r>
            <a:r>
              <a:rPr lang="fi-FI" sz="1600" dirty="0" smtClean="0">
                <a:solidFill>
                  <a:schemeClr val="tx1"/>
                </a:solidFill>
              </a:rPr>
              <a:t>, </a:t>
            </a:r>
            <a:r>
              <a:rPr lang="fi-FI" sz="1600" dirty="0">
                <a:solidFill>
                  <a:schemeClr val="tx1"/>
                </a:solidFill>
              </a:rPr>
              <a:t>120 </a:t>
            </a:r>
            <a:r>
              <a:rPr lang="fi-FI" sz="1600" dirty="0" err="1">
                <a:solidFill>
                  <a:schemeClr val="tx1"/>
                </a:solidFill>
              </a:rPr>
              <a:t>ov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sz="1600" dirty="0" smtClean="0">
                <a:solidFill>
                  <a:schemeClr val="tx1"/>
                </a:solidFill>
              </a:rPr>
              <a:t>Hotelli-</a:t>
            </a:r>
            <a:r>
              <a:rPr lang="fi-FI" sz="1600" dirty="0">
                <a:solidFill>
                  <a:schemeClr val="tx1"/>
                </a:solidFill>
              </a:rPr>
              <a:t>, ravintola- ja </a:t>
            </a:r>
            <a:r>
              <a:rPr lang="fi-FI" sz="1600" dirty="0" smtClean="0">
                <a:solidFill>
                  <a:schemeClr val="tx1"/>
                </a:solidFill>
              </a:rPr>
              <a:t>catering-alan pt,120 </a:t>
            </a:r>
            <a:r>
              <a:rPr lang="fi-FI" sz="1600" dirty="0" err="1">
                <a:solidFill>
                  <a:schemeClr val="tx1"/>
                </a:solidFill>
              </a:rPr>
              <a:t>ov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sz="1600" dirty="0" smtClean="0">
                <a:solidFill>
                  <a:schemeClr val="tx1"/>
                </a:solidFill>
              </a:rPr>
              <a:t>Nuoriso- </a:t>
            </a:r>
            <a:r>
              <a:rPr lang="fi-FI" sz="1600" dirty="0">
                <a:solidFill>
                  <a:schemeClr val="tx1"/>
                </a:solidFill>
              </a:rPr>
              <a:t>ja </a:t>
            </a:r>
            <a:r>
              <a:rPr lang="fi-FI" sz="1600" dirty="0" smtClean="0">
                <a:solidFill>
                  <a:schemeClr val="tx1"/>
                </a:solidFill>
              </a:rPr>
              <a:t>vapaa-ajan ohjauksen </a:t>
            </a:r>
            <a:r>
              <a:rPr lang="fi-FI" sz="1600" dirty="0" err="1" smtClean="0">
                <a:solidFill>
                  <a:schemeClr val="tx1"/>
                </a:solidFill>
              </a:rPr>
              <a:t>pt</a:t>
            </a:r>
            <a:r>
              <a:rPr lang="fi-FI" sz="1600" dirty="0" smtClean="0">
                <a:solidFill>
                  <a:schemeClr val="tx1"/>
                </a:solidFill>
              </a:rPr>
              <a:t>, </a:t>
            </a:r>
            <a:r>
              <a:rPr lang="fi-FI" sz="1600" dirty="0">
                <a:solidFill>
                  <a:schemeClr val="tx1"/>
                </a:solidFill>
              </a:rPr>
              <a:t>120 </a:t>
            </a:r>
            <a:r>
              <a:rPr lang="fi-FI" sz="1600" dirty="0" err="1" smtClean="0">
                <a:solidFill>
                  <a:schemeClr val="tx1"/>
                </a:solidFill>
              </a:rPr>
              <a:t>ov</a:t>
            </a:r>
            <a:endParaRPr lang="en-US" sz="1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fi-FI" sz="1600" dirty="0"/>
          </a:p>
          <a:p>
            <a:pPr marL="0" indent="0"/>
            <a:endParaRPr lang="fi-FI" sz="1600" b="1" dirty="0" smtClean="0">
              <a:solidFill>
                <a:schemeClr val="tx1"/>
              </a:solidFill>
            </a:endParaRPr>
          </a:p>
          <a:p>
            <a:pPr marL="0" indent="0"/>
            <a:r>
              <a:rPr lang="fi-FI" sz="1600" b="1" dirty="0" smtClean="0">
                <a:solidFill>
                  <a:schemeClr val="tx1"/>
                </a:solidFill>
              </a:rPr>
              <a:t>Ammattitutkinnot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fi-FI" sz="1600" dirty="0"/>
              <a:t>T</a:t>
            </a:r>
            <a:r>
              <a:rPr lang="fi-FI" sz="1600" dirty="0" smtClean="0"/>
              <a:t>arjoilija </a:t>
            </a:r>
            <a:endParaRPr lang="fi-FI" sz="1600" dirty="0"/>
          </a:p>
          <a:p>
            <a:pPr>
              <a:buFont typeface="Arial" charset="0"/>
              <a:buChar char="•"/>
            </a:pPr>
            <a:r>
              <a:rPr lang="fi-FI" sz="1600" dirty="0"/>
              <a:t>R</a:t>
            </a:r>
            <a:r>
              <a:rPr lang="fi-FI" sz="1600" dirty="0" smtClean="0"/>
              <a:t>avintolakokki</a:t>
            </a:r>
            <a:endParaRPr lang="fi-FI" sz="1600" dirty="0"/>
          </a:p>
          <a:p>
            <a:pPr>
              <a:buFont typeface="Arial" charset="0"/>
              <a:buChar char="•"/>
            </a:pPr>
            <a:r>
              <a:rPr lang="fi-FI" sz="1600" dirty="0" smtClean="0"/>
              <a:t>Hotellivirkailija</a:t>
            </a:r>
            <a:endParaRPr lang="fi-FI" sz="1600" dirty="0"/>
          </a:p>
          <a:p>
            <a:pPr>
              <a:buFont typeface="Arial" charset="0"/>
              <a:buChar char="•"/>
            </a:pPr>
            <a:r>
              <a:rPr lang="fi-FI" sz="1600" dirty="0" smtClean="0"/>
              <a:t>Suurtalouskokki </a:t>
            </a:r>
            <a:endParaRPr lang="fi-FI" sz="1600" dirty="0"/>
          </a:p>
          <a:p>
            <a:pPr>
              <a:buFont typeface="Arial" charset="0"/>
              <a:buChar char="•"/>
            </a:pPr>
            <a:r>
              <a:rPr lang="fi-FI" sz="1600" dirty="0" smtClean="0"/>
              <a:t>Kotityöpalvelut </a:t>
            </a:r>
            <a:endParaRPr lang="fi-FI" sz="1600" dirty="0"/>
          </a:p>
          <a:p>
            <a:pPr>
              <a:buFont typeface="Arial" charset="0"/>
              <a:buChar char="•"/>
            </a:pPr>
            <a:r>
              <a:rPr lang="fi-FI" sz="1600" dirty="0" smtClean="0"/>
              <a:t>Tekstiilihuolto </a:t>
            </a:r>
            <a:endParaRPr lang="fi-FI" sz="1600" dirty="0"/>
          </a:p>
          <a:p>
            <a:pPr>
              <a:buFont typeface="Arial" charset="0"/>
              <a:buChar char="•"/>
            </a:pPr>
            <a:r>
              <a:rPr lang="fi-FI" sz="1600" dirty="0" smtClean="0"/>
              <a:t>Laitoshuoltaja </a:t>
            </a:r>
            <a:endParaRPr lang="fi-FI" sz="1600" dirty="0"/>
          </a:p>
          <a:p>
            <a:pPr>
              <a:buFont typeface="Arial" charset="0"/>
              <a:buChar char="•"/>
            </a:pPr>
            <a:r>
              <a:rPr lang="fi-FI" sz="1600" dirty="0"/>
              <a:t>M</a:t>
            </a:r>
            <a:r>
              <a:rPr lang="fi-FI" sz="1600" dirty="0" smtClean="0"/>
              <a:t>atkailun </a:t>
            </a:r>
            <a:r>
              <a:rPr lang="fi-FI" sz="1600" dirty="0"/>
              <a:t>ohjelmapalvelut</a:t>
            </a:r>
          </a:p>
          <a:p>
            <a:pPr>
              <a:buFont typeface="Arial" charset="0"/>
              <a:buChar char="•"/>
            </a:pPr>
            <a:r>
              <a:rPr lang="fi-FI" sz="1600" dirty="0" smtClean="0"/>
              <a:t>Matkaopas</a:t>
            </a:r>
            <a:endParaRPr lang="fi-FI" sz="1600" dirty="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 bwMode="auto">
          <a:xfrm>
            <a:off x="4713312" y="1299270"/>
            <a:ext cx="4105151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r>
              <a:rPr lang="fi-FI" sz="1600" b="1" dirty="0">
                <a:solidFill>
                  <a:srgbClr val="000000"/>
                </a:solidFill>
              </a:rPr>
              <a:t>Perustutkinnot aikuisille</a:t>
            </a:r>
          </a:p>
          <a:p>
            <a:pPr marL="342900" lvl="1" indent="-342900">
              <a:buFont typeface="Arial" charset="0"/>
              <a:buChar char="•"/>
            </a:pPr>
            <a:r>
              <a:rPr lang="fi-FI" sz="1600" dirty="0" smtClean="0">
                <a:solidFill>
                  <a:srgbClr val="000000"/>
                </a:solidFill>
              </a:rPr>
              <a:t>Matkailualan </a:t>
            </a:r>
            <a:r>
              <a:rPr lang="fi-FI" sz="1600" dirty="0" err="1" smtClean="0">
                <a:solidFill>
                  <a:srgbClr val="000000"/>
                </a:solidFill>
              </a:rPr>
              <a:t>pt</a:t>
            </a:r>
            <a:endParaRPr lang="fi-FI" sz="1600" dirty="0">
              <a:solidFill>
                <a:srgbClr val="000000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Hotelli-, ravintola- ja </a:t>
            </a:r>
            <a:r>
              <a:rPr lang="fi-FI" sz="1600" dirty="0" smtClean="0">
                <a:solidFill>
                  <a:srgbClr val="000000"/>
                </a:solidFill>
              </a:rPr>
              <a:t>catering-alan </a:t>
            </a:r>
            <a:r>
              <a:rPr lang="fi-FI" sz="1600" dirty="0" err="1" smtClean="0">
                <a:solidFill>
                  <a:srgbClr val="000000"/>
                </a:solidFill>
              </a:rPr>
              <a:t>pt</a:t>
            </a:r>
            <a:endParaRPr lang="fi-FI" sz="1600" dirty="0">
              <a:solidFill>
                <a:srgbClr val="000000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Kotityö- ja </a:t>
            </a:r>
            <a:r>
              <a:rPr lang="fi-FI" sz="1600" dirty="0" smtClean="0">
                <a:solidFill>
                  <a:srgbClr val="000000"/>
                </a:solidFill>
              </a:rPr>
              <a:t>puhdistuspalvelujen </a:t>
            </a:r>
            <a:r>
              <a:rPr lang="fi-FI" sz="1600" dirty="0" err="1" smtClean="0">
                <a:solidFill>
                  <a:srgbClr val="000000"/>
                </a:solidFill>
              </a:rPr>
              <a:t>pt</a:t>
            </a:r>
            <a:endParaRPr lang="fi-FI" sz="1600" dirty="0">
              <a:solidFill>
                <a:srgbClr val="000000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Tekstiili- ja </a:t>
            </a:r>
            <a:r>
              <a:rPr lang="fi-FI" sz="1600" dirty="0" smtClean="0">
                <a:solidFill>
                  <a:srgbClr val="000000"/>
                </a:solidFill>
              </a:rPr>
              <a:t>vaatetusalan </a:t>
            </a:r>
            <a:r>
              <a:rPr lang="fi-FI" sz="1600" dirty="0" err="1" smtClean="0">
                <a:solidFill>
                  <a:srgbClr val="000000"/>
                </a:solidFill>
              </a:rPr>
              <a:t>pt</a:t>
            </a:r>
            <a:endParaRPr lang="fi-FI" sz="1600" dirty="0">
              <a:solidFill>
                <a:srgbClr val="000000"/>
              </a:solidFill>
            </a:endParaRPr>
          </a:p>
          <a:p>
            <a:pPr marL="0" indent="0"/>
            <a:endParaRPr lang="fi-FI" sz="1600" b="1" kern="0" dirty="0" smtClean="0">
              <a:solidFill>
                <a:srgbClr val="000000"/>
              </a:solidFill>
            </a:endParaRPr>
          </a:p>
          <a:p>
            <a:pPr marL="0" indent="0"/>
            <a:r>
              <a:rPr lang="fi-FI" sz="1600" b="1" dirty="0">
                <a:solidFill>
                  <a:srgbClr val="000000"/>
                </a:solidFill>
              </a:rPr>
              <a:t>Erikoisammattitutkinnot</a:t>
            </a:r>
          </a:p>
          <a:p>
            <a:pPr>
              <a:buFont typeface="Arial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Baarimestari</a:t>
            </a:r>
          </a:p>
          <a:p>
            <a:pPr>
              <a:buFont typeface="Arial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D</a:t>
            </a:r>
            <a:r>
              <a:rPr lang="fi-FI" sz="1600" dirty="0" smtClean="0">
                <a:solidFill>
                  <a:srgbClr val="000000"/>
                </a:solidFill>
              </a:rPr>
              <a:t>ieettikokki</a:t>
            </a:r>
            <a:endParaRPr lang="fi-FI" sz="16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H</a:t>
            </a:r>
            <a:r>
              <a:rPr lang="fi-FI" sz="1600" dirty="0" smtClean="0">
                <a:solidFill>
                  <a:srgbClr val="000000"/>
                </a:solidFill>
              </a:rPr>
              <a:t>otelli-</a:t>
            </a:r>
            <a:r>
              <a:rPr lang="fi-FI" sz="1600" dirty="0">
                <a:solidFill>
                  <a:srgbClr val="000000"/>
                </a:solidFill>
              </a:rPr>
              <a:t>, ravintola- ja suurtalousesimies</a:t>
            </a:r>
          </a:p>
          <a:p>
            <a:pPr>
              <a:buFont typeface="Arial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S</a:t>
            </a:r>
            <a:r>
              <a:rPr lang="fi-FI" sz="1600" dirty="0" smtClean="0">
                <a:solidFill>
                  <a:srgbClr val="000000"/>
                </a:solidFill>
              </a:rPr>
              <a:t>iivoustyönohjaaja</a:t>
            </a:r>
            <a:endParaRPr lang="fi-FI" sz="1600" b="1" dirty="0">
              <a:solidFill>
                <a:srgbClr val="000000"/>
              </a:solidFill>
            </a:endParaRPr>
          </a:p>
          <a:p>
            <a:pPr marL="0" lvl="1" indent="0">
              <a:buFontTx/>
              <a:buNone/>
            </a:pPr>
            <a:endParaRPr lang="fi-FI" sz="1600" dirty="0">
              <a:solidFill>
                <a:srgbClr val="000000"/>
              </a:solidFill>
            </a:endParaRPr>
          </a:p>
          <a:p>
            <a:pPr marL="0" indent="0"/>
            <a:endParaRPr lang="fi-FI" sz="1800" b="1" kern="0" dirty="0" smtClean="0"/>
          </a:p>
          <a:p>
            <a:pPr marL="457200" lvl="1" indent="0">
              <a:buFontTx/>
              <a:buNone/>
            </a:pPr>
            <a:endParaRPr lang="fi-FI" sz="1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757</Words>
  <Application>Microsoft Office PowerPoint</Application>
  <PresentationFormat>Näytössä katseltava diaesitys (4:3)</PresentationFormat>
  <Paragraphs>236</Paragraphs>
  <Slides>25</Slides>
  <Notes>9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25</vt:i4>
      </vt:variant>
    </vt:vector>
  </HeadingPairs>
  <TitlesOfParts>
    <vt:vector size="27" baseType="lpstr">
      <vt:lpstr>Oletusrakenne</vt:lpstr>
      <vt:lpstr>1_Oletusrakenne</vt:lpstr>
      <vt:lpstr>Matkailualan tutkimus- ja koulutusinstituutti (MTI) </vt:lpstr>
      <vt:lpstr>Matkailuala Suomessa</vt:lpstr>
      <vt:lpstr>Arktinen toimintaympäristö</vt:lpstr>
      <vt:lpstr>Matkailualan tutkimus- ja koulutusinstituutti (MTI)</vt:lpstr>
      <vt:lpstr>Matkailualan asiantuntija</vt:lpstr>
      <vt:lpstr>MTI:n toiminnan painopisteet</vt:lpstr>
      <vt:lpstr>Matkailualan koulutus</vt:lpstr>
      <vt:lpstr>MTI:n hyödyt opiskelijoille</vt:lpstr>
      <vt:lpstr>Ammatillinen koulutus/ Lapin matkailuopisto</vt:lpstr>
      <vt:lpstr>Ammattinimikkeitä</vt:lpstr>
      <vt:lpstr>Korkeakoulututkinnot/Lapin AMK</vt:lpstr>
      <vt:lpstr>Ammattinimikkeitä</vt:lpstr>
      <vt:lpstr>Korkeakoulututkinnot/LaY</vt:lpstr>
      <vt:lpstr>Ammattinimikkeitä</vt:lpstr>
      <vt:lpstr>Muu koulutustarjonta </vt:lpstr>
      <vt:lpstr>Matkailututkimus</vt:lpstr>
      <vt:lpstr>Kehitys- ja asiantuntijapalvelut</vt:lpstr>
      <vt:lpstr>Kansainvälistyminen</vt:lpstr>
      <vt:lpstr>MTI lukuina</vt:lpstr>
      <vt:lpstr>Vuoden 2013 julkaisuja</vt:lpstr>
      <vt:lpstr>Yhteistyötä</vt:lpstr>
      <vt:lpstr>MTI:n organisoituminen</vt:lpstr>
      <vt:lpstr>Toiminta ja yhteistyökumppanit</vt:lpstr>
      <vt:lpstr>Lapin korkeakoulukonserni, LUC</vt:lpstr>
      <vt:lpstr>Kiitos!</vt:lpstr>
    </vt:vector>
  </TitlesOfParts>
  <Company>Lapin korkeakoulukonserni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Linna Eila</dc:creator>
  <cp:lastModifiedBy>wintuki</cp:lastModifiedBy>
  <cp:revision>449</cp:revision>
  <cp:lastPrinted>2013-11-06T13:29:33Z</cp:lastPrinted>
  <dcterms:created xsi:type="dcterms:W3CDTF">2010-04-21T08:47:17Z</dcterms:created>
  <dcterms:modified xsi:type="dcterms:W3CDTF">2014-01-09T13:13:55Z</dcterms:modified>
</cp:coreProperties>
</file>